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9" r:id="rId4"/>
    <p:sldId id="260" r:id="rId5"/>
    <p:sldId id="261" r:id="rId6"/>
    <p:sldId id="262" r:id="rId7"/>
    <p:sldId id="263" r:id="rId8"/>
    <p:sldId id="258"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Lst>
  <p:sldSz cx="18288000" cy="10287000"/>
  <p:notesSz cx="6858000" cy="9144000"/>
  <p:embeddedFontLst>
    <p:embeddedFont>
      <p:font typeface="TT Commons Pro Expanded" panose="020B0103030102020204" pitchFamily="34" charset="77"/>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C3884-CC9F-8145-89BB-BC4F88D77A1E}" v="48" dt="2025-01-14T10:56:49.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585" autoAdjust="0"/>
  </p:normalViewPr>
  <p:slideViewPr>
    <p:cSldViewPr>
      <p:cViewPr varScale="1">
        <p:scale>
          <a:sx n="59" d="100"/>
          <a:sy n="59" d="100"/>
        </p:scale>
        <p:origin x="25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D7DDFF-2C74-AC40-A77C-8A8E40AAC61C}" type="datetimeFigureOut">
              <a:rPr lang="en-JO" smtClean="0"/>
              <a:t>15/01/2025</a:t>
            </a:fld>
            <a:endParaRPr lang="en-J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EF8F20-5619-1749-B080-FC62012E6F90}" type="slidenum">
              <a:rPr lang="en-JO" smtClean="0"/>
              <a:t>‹#›</a:t>
            </a:fld>
            <a:endParaRPr lang="en-JO"/>
          </a:p>
        </p:txBody>
      </p:sp>
    </p:spTree>
    <p:extLst>
      <p:ext uri="{BB962C8B-B14F-4D97-AF65-F5344CB8AC3E}">
        <p14:creationId xmlns:p14="http://schemas.microsoft.com/office/powerpoint/2010/main" val="1143987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3EF8F20-5619-1749-B080-FC62012E6F90}" type="slidenum">
              <a:rPr lang="en-JO" smtClean="0"/>
              <a:t>1</a:t>
            </a:fld>
            <a:endParaRPr lang="en-JO"/>
          </a:p>
        </p:txBody>
      </p:sp>
    </p:spTree>
    <p:extLst>
      <p:ext uri="{BB962C8B-B14F-4D97-AF65-F5344CB8AC3E}">
        <p14:creationId xmlns:p14="http://schemas.microsoft.com/office/powerpoint/2010/main" val="623556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3EF8F20-5619-1749-B080-FC62012E6F90}" type="slidenum">
              <a:rPr lang="en-JO" smtClean="0"/>
              <a:t>18</a:t>
            </a:fld>
            <a:endParaRPr lang="en-JO"/>
          </a:p>
        </p:txBody>
      </p:sp>
    </p:spTree>
    <p:extLst>
      <p:ext uri="{BB962C8B-B14F-4D97-AF65-F5344CB8AC3E}">
        <p14:creationId xmlns:p14="http://schemas.microsoft.com/office/powerpoint/2010/main" val="321149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03EF8F20-5619-1749-B080-FC62012E6F90}" type="slidenum">
              <a:rPr lang="en-JO" smtClean="0"/>
              <a:t>2</a:t>
            </a:fld>
            <a:endParaRPr lang="en-JO"/>
          </a:p>
        </p:txBody>
      </p:sp>
    </p:spTree>
    <p:extLst>
      <p:ext uri="{BB962C8B-B14F-4D97-AF65-F5344CB8AC3E}">
        <p14:creationId xmlns:p14="http://schemas.microsoft.com/office/powerpoint/2010/main" val="984071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3EF8F20-5619-1749-B080-FC62012E6F90}" type="slidenum">
              <a:rPr lang="en-JO" smtClean="0"/>
              <a:t>5</a:t>
            </a:fld>
            <a:endParaRPr lang="en-JO"/>
          </a:p>
        </p:txBody>
      </p:sp>
    </p:spTree>
    <p:extLst>
      <p:ext uri="{BB962C8B-B14F-4D97-AF65-F5344CB8AC3E}">
        <p14:creationId xmlns:p14="http://schemas.microsoft.com/office/powerpoint/2010/main" val="1416755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3EF8F20-5619-1749-B080-FC62012E6F90}" type="slidenum">
              <a:rPr lang="en-JO" smtClean="0"/>
              <a:t>6</a:t>
            </a:fld>
            <a:endParaRPr lang="en-JO"/>
          </a:p>
        </p:txBody>
      </p:sp>
    </p:spTree>
    <p:extLst>
      <p:ext uri="{BB962C8B-B14F-4D97-AF65-F5344CB8AC3E}">
        <p14:creationId xmlns:p14="http://schemas.microsoft.com/office/powerpoint/2010/main" val="4136421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3EF8F20-5619-1749-B080-FC62012E6F90}" type="slidenum">
              <a:rPr lang="en-JO" smtClean="0"/>
              <a:t>7</a:t>
            </a:fld>
            <a:endParaRPr lang="en-JO"/>
          </a:p>
        </p:txBody>
      </p:sp>
    </p:spTree>
    <p:extLst>
      <p:ext uri="{BB962C8B-B14F-4D97-AF65-F5344CB8AC3E}">
        <p14:creationId xmlns:p14="http://schemas.microsoft.com/office/powerpoint/2010/main" val="3877692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O" dirty="0"/>
          </a:p>
        </p:txBody>
      </p:sp>
      <p:sp>
        <p:nvSpPr>
          <p:cNvPr id="4" name="Slide Number Placeholder 3"/>
          <p:cNvSpPr>
            <a:spLocks noGrp="1"/>
          </p:cNvSpPr>
          <p:nvPr>
            <p:ph type="sldNum" sz="quarter" idx="5"/>
          </p:nvPr>
        </p:nvSpPr>
        <p:spPr/>
        <p:txBody>
          <a:bodyPr/>
          <a:lstStyle/>
          <a:p>
            <a:fld id="{03EF8F20-5619-1749-B080-FC62012E6F90}" type="slidenum">
              <a:rPr lang="en-JO" smtClean="0"/>
              <a:t>9</a:t>
            </a:fld>
            <a:endParaRPr lang="en-JO"/>
          </a:p>
        </p:txBody>
      </p:sp>
    </p:spTree>
    <p:extLst>
      <p:ext uri="{BB962C8B-B14F-4D97-AF65-F5344CB8AC3E}">
        <p14:creationId xmlns:p14="http://schemas.microsoft.com/office/powerpoint/2010/main" val="403213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3EF8F20-5619-1749-B080-FC62012E6F90}" type="slidenum">
              <a:rPr lang="en-JO" smtClean="0"/>
              <a:t>10</a:t>
            </a:fld>
            <a:endParaRPr lang="en-JO"/>
          </a:p>
        </p:txBody>
      </p:sp>
    </p:spTree>
    <p:extLst>
      <p:ext uri="{BB962C8B-B14F-4D97-AF65-F5344CB8AC3E}">
        <p14:creationId xmlns:p14="http://schemas.microsoft.com/office/powerpoint/2010/main" val="840980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3EF8F20-5619-1749-B080-FC62012E6F90}" type="slidenum">
              <a:rPr lang="en-JO" smtClean="0"/>
              <a:t>12</a:t>
            </a:fld>
            <a:endParaRPr lang="en-JO"/>
          </a:p>
        </p:txBody>
      </p:sp>
    </p:spTree>
    <p:extLst>
      <p:ext uri="{BB962C8B-B14F-4D97-AF65-F5344CB8AC3E}">
        <p14:creationId xmlns:p14="http://schemas.microsoft.com/office/powerpoint/2010/main" val="735945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03EF8F20-5619-1749-B080-FC62012E6F90}" type="slidenum">
              <a:rPr lang="en-JO" smtClean="0"/>
              <a:t>13</a:t>
            </a:fld>
            <a:endParaRPr lang="en-JO"/>
          </a:p>
        </p:txBody>
      </p:sp>
    </p:spTree>
    <p:extLst>
      <p:ext uri="{BB962C8B-B14F-4D97-AF65-F5344CB8AC3E}">
        <p14:creationId xmlns:p14="http://schemas.microsoft.com/office/powerpoint/2010/main" val="1922751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png"/><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fif"/></Relationships>
</file>

<file path=ppt/slides/_rels/slide19.xml.rels><?xml version="1.0" encoding="UTF-8" standalone="yes"?>
<Relationships xmlns="http://schemas.openxmlformats.org/package/2006/relationships"><Relationship Id="rId3" Type="http://schemas.openxmlformats.org/officeDocument/2006/relationships/image" Target="../media/image26.jfif"/><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7.jfi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2016472">
            <a:off x="12342018" y="2753858"/>
            <a:ext cx="8142234" cy="9884351"/>
          </a:xfrm>
          <a:custGeom>
            <a:avLst/>
            <a:gdLst/>
            <a:ahLst/>
            <a:cxnLst/>
            <a:rect l="l" t="t" r="r" b="b"/>
            <a:pathLst>
              <a:path w="8142234" h="9884351">
                <a:moveTo>
                  <a:pt x="0" y="0"/>
                </a:moveTo>
                <a:lnTo>
                  <a:pt x="8142234" y="0"/>
                </a:lnTo>
                <a:lnTo>
                  <a:pt x="8142234" y="9884351"/>
                </a:lnTo>
                <a:lnTo>
                  <a:pt x="0" y="9884351"/>
                </a:lnTo>
                <a:lnTo>
                  <a:pt x="0" y="0"/>
                </a:lnTo>
                <a:close/>
              </a:path>
            </a:pathLst>
          </a:custGeom>
          <a:blipFill>
            <a:blip r:embed="rId3"/>
            <a:stretch>
              <a:fillRect/>
            </a:stretch>
          </a:blipFill>
        </p:spPr>
        <p:txBody>
          <a:bodyPr/>
          <a:lstStyle/>
          <a:p>
            <a:endParaRPr lang="en-JO"/>
          </a:p>
        </p:txBody>
      </p:sp>
      <p:sp>
        <p:nvSpPr>
          <p:cNvPr id="3" name="Freeform 3"/>
          <p:cNvSpPr/>
          <p:nvPr/>
        </p:nvSpPr>
        <p:spPr>
          <a:xfrm rot="1819234">
            <a:off x="-2703902" y="-2980270"/>
            <a:ext cx="12414120" cy="14187565"/>
          </a:xfrm>
          <a:custGeom>
            <a:avLst/>
            <a:gdLst/>
            <a:ahLst/>
            <a:cxnLst/>
            <a:rect l="l" t="t" r="r" b="b"/>
            <a:pathLst>
              <a:path w="12414120" h="14187565">
                <a:moveTo>
                  <a:pt x="0" y="0"/>
                </a:moveTo>
                <a:lnTo>
                  <a:pt x="12414119" y="0"/>
                </a:lnTo>
                <a:lnTo>
                  <a:pt x="12414119" y="14187565"/>
                </a:lnTo>
                <a:lnTo>
                  <a:pt x="0" y="14187565"/>
                </a:lnTo>
                <a:lnTo>
                  <a:pt x="0" y="0"/>
                </a:lnTo>
                <a:close/>
              </a:path>
            </a:pathLst>
          </a:custGeom>
          <a:blipFill>
            <a:blip r:embed="rId4"/>
            <a:stretch>
              <a:fillRect/>
            </a:stretch>
          </a:blipFill>
        </p:spPr>
        <p:txBody>
          <a:bodyPr/>
          <a:lstStyle/>
          <a:p>
            <a:endParaRPr lang="en-JO" dirty="0"/>
          </a:p>
        </p:txBody>
      </p:sp>
      <p:sp>
        <p:nvSpPr>
          <p:cNvPr id="4" name="TextBox 4"/>
          <p:cNvSpPr txBox="1"/>
          <p:nvPr/>
        </p:nvSpPr>
        <p:spPr>
          <a:xfrm>
            <a:off x="934572" y="2198512"/>
            <a:ext cx="16230600" cy="7373813"/>
          </a:xfrm>
          <a:prstGeom prst="rect">
            <a:avLst/>
          </a:prstGeom>
        </p:spPr>
        <p:txBody>
          <a:bodyPr wrap="square" lIns="0" tIns="0" rIns="0" bIns="0" rtlCol="0" anchor="t">
            <a:spAutoFit/>
          </a:bodyPr>
          <a:lstStyle/>
          <a:p>
            <a:pPr algn="ctr">
              <a:lnSpc>
                <a:spcPts val="11530"/>
              </a:lnSpc>
            </a:pPr>
            <a:endParaRPr lang="en-US" sz="1100" b="1" spc="1153" dirty="0">
              <a:solidFill>
                <a:srgbClr val="000000"/>
              </a:solidFill>
              <a:latin typeface="TT Commons Pro Expanded"/>
              <a:ea typeface="TT Commons Pro Expanded"/>
              <a:cs typeface="TT Commons Pro Expanded"/>
              <a:sym typeface="TT Commons Pro Expanded"/>
            </a:endParaRPr>
          </a:p>
          <a:p>
            <a:pPr algn="ctr">
              <a:lnSpc>
                <a:spcPts val="11530"/>
              </a:lnSpc>
            </a:pPr>
            <a:r>
              <a:rPr lang="en-US" sz="4400" b="1" spc="1153" dirty="0">
                <a:solidFill>
                  <a:srgbClr val="000000"/>
                </a:solidFill>
                <a:latin typeface="TT Commons Pro Expanded"/>
                <a:ea typeface="TT Commons Pro Expanded"/>
                <a:cs typeface="TT Commons Pro Expanded"/>
                <a:sym typeface="TT Commons Pro Expanded"/>
              </a:rPr>
              <a:t>Supervisor: Dr. Samer Nofal</a:t>
            </a:r>
          </a:p>
          <a:p>
            <a:pPr algn="ctr">
              <a:lnSpc>
                <a:spcPts val="11530"/>
              </a:lnSpc>
            </a:pPr>
            <a:r>
              <a:rPr lang="en-US" sz="4400" b="1" spc="1153" dirty="0">
                <a:solidFill>
                  <a:srgbClr val="000000"/>
                </a:solidFill>
                <a:latin typeface="TT Commons Pro Expanded"/>
                <a:ea typeface="TT Commons Pro Expanded"/>
                <a:cs typeface="TT Commons Pro Expanded"/>
                <a:sym typeface="TT Commons Pro Expanded"/>
              </a:rPr>
              <a:t>German Jordanian University</a:t>
            </a:r>
          </a:p>
          <a:p>
            <a:pPr algn="ctr">
              <a:lnSpc>
                <a:spcPts val="11530"/>
              </a:lnSpc>
            </a:pPr>
            <a:r>
              <a:rPr lang="en-US" sz="4400" b="1" spc="1153" dirty="0">
                <a:solidFill>
                  <a:srgbClr val="000000"/>
                </a:solidFill>
                <a:latin typeface="TT Commons Pro Expanded"/>
                <a:ea typeface="TT Commons Pro Expanded"/>
                <a:cs typeface="TT Commons Pro Expanded"/>
                <a:sym typeface="TT Commons Pro Expanded"/>
              </a:rPr>
              <a:t>15.01.2025</a:t>
            </a:r>
          </a:p>
          <a:p>
            <a:pPr algn="ctr">
              <a:lnSpc>
                <a:spcPts val="11530"/>
              </a:lnSpc>
            </a:pPr>
            <a:endParaRPr lang="en-US" sz="11530" spc="1153" dirty="0">
              <a:solidFill>
                <a:srgbClr val="000000"/>
              </a:solidFill>
              <a:latin typeface="TT Commons Pro Expanded"/>
              <a:ea typeface="TT Commons Pro Expanded"/>
              <a:cs typeface="TT Commons Pro Expanded"/>
              <a:sym typeface="TT Commons Pro Expanded"/>
            </a:endParaRPr>
          </a:p>
        </p:txBody>
      </p:sp>
      <p:sp>
        <p:nvSpPr>
          <p:cNvPr id="5" name="TextBox 5"/>
          <p:cNvSpPr txBox="1"/>
          <p:nvPr/>
        </p:nvSpPr>
        <p:spPr>
          <a:xfrm>
            <a:off x="1028700" y="8869045"/>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6" name="TextBox 6"/>
          <p:cNvSpPr txBox="1"/>
          <p:nvPr/>
        </p:nvSpPr>
        <p:spPr>
          <a:xfrm>
            <a:off x="9982199" y="8869045"/>
            <a:ext cx="7277101" cy="715452"/>
          </a:xfrm>
          <a:prstGeom prst="rect">
            <a:avLst/>
          </a:prstGeom>
        </p:spPr>
        <p:txBody>
          <a:bodyPr wrap="square"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SCHOOL OF ELECTRICAL ENGINEERING AND INFORMATION TECHNOLOGY</a:t>
            </a:r>
          </a:p>
        </p:txBody>
      </p:sp>
      <p:sp>
        <p:nvSpPr>
          <p:cNvPr id="7" name="TextBox 7"/>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a:t>
            </a:r>
          </a:p>
        </p:txBody>
      </p:sp>
      <p:sp>
        <p:nvSpPr>
          <p:cNvPr id="8" name="TextBox 8"/>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9" name="AutoShape 9"/>
          <p:cNvSpPr/>
          <p:nvPr/>
        </p:nvSpPr>
        <p:spPr>
          <a:xfrm>
            <a:off x="1044421" y="8606899"/>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17" name="Rectangle 3">
            <a:extLst>
              <a:ext uri="{FF2B5EF4-FFF2-40B4-BE49-F238E27FC236}">
                <a16:creationId xmlns:a16="http://schemas.microsoft.com/office/drawing/2014/main" id="{9FA5BFE2-9A2A-09D5-607E-A18D187979F9}"/>
              </a:ext>
            </a:extLst>
          </p:cNvPr>
          <p:cNvSpPr>
            <a:spLocks noChangeArrowheads="1"/>
          </p:cNvSpPr>
          <p:nvPr/>
        </p:nvSpPr>
        <p:spPr bwMode="auto">
          <a:xfrm>
            <a:off x="1725694" y="2372831"/>
            <a:ext cx="148366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TT Commons Pro Expanded" panose="020B0604020202020204" charset="0"/>
                <a:ea typeface="Calibri" panose="020F0502020204030204" pitchFamily="34" charset="0"/>
                <a:cs typeface="Arial" panose="020B0604020202020204" pitchFamily="34" charset="0"/>
              </a:rPr>
              <a:t>Moodify: Leveraging Artificial Intelligence for Emotion-Based Music Recommendation and Personalized User Experience</a:t>
            </a:r>
            <a:endParaRPr kumimoji="0" lang="en-US" altLang="en-US" sz="3600" b="0" i="0" u="none" strike="noStrike" cap="none" normalizeH="0" baseline="0" dirty="0">
              <a:ln>
                <a:noFill/>
              </a:ln>
              <a:solidFill>
                <a:schemeClr val="tx1"/>
              </a:solidFill>
              <a:effectLst/>
              <a:latin typeface="TT Commons Pro Expanded"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62121" y="9134932"/>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3" name="Freeform 3"/>
          <p:cNvSpPr/>
          <p:nvPr/>
        </p:nvSpPr>
        <p:spPr>
          <a:xfrm rot="-4856586">
            <a:off x="10198800" y="-583551"/>
            <a:ext cx="13622244" cy="16536867"/>
          </a:xfrm>
          <a:custGeom>
            <a:avLst/>
            <a:gdLst/>
            <a:ahLst/>
            <a:cxnLst/>
            <a:rect l="l" t="t" r="r" b="b"/>
            <a:pathLst>
              <a:path w="13622244" h="16536867">
                <a:moveTo>
                  <a:pt x="0" y="0"/>
                </a:moveTo>
                <a:lnTo>
                  <a:pt x="13622244" y="0"/>
                </a:lnTo>
                <a:lnTo>
                  <a:pt x="13622244" y="16536866"/>
                </a:lnTo>
                <a:lnTo>
                  <a:pt x="0" y="16536866"/>
                </a:lnTo>
                <a:lnTo>
                  <a:pt x="0" y="0"/>
                </a:lnTo>
                <a:close/>
              </a:path>
            </a:pathLst>
          </a:custGeom>
          <a:blipFill>
            <a:blip r:embed="rId3"/>
            <a:stretch>
              <a:fillRect/>
            </a:stretch>
          </a:blipFill>
        </p:spPr>
        <p:txBody>
          <a:bodyPr/>
          <a:lstStyle/>
          <a:p>
            <a:endParaRPr lang="en-JO"/>
          </a:p>
        </p:txBody>
      </p:sp>
      <p:sp>
        <p:nvSpPr>
          <p:cNvPr id="4" name="TextBox 4"/>
          <p:cNvSpPr txBox="1"/>
          <p:nvPr/>
        </p:nvSpPr>
        <p:spPr>
          <a:xfrm>
            <a:off x="11251660" y="9129777"/>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10 - 20</a:t>
            </a:r>
          </a:p>
        </p:txBody>
      </p:sp>
      <p:sp>
        <p:nvSpPr>
          <p:cNvPr id="16" name="TextBox 16"/>
          <p:cNvSpPr txBox="1"/>
          <p:nvPr/>
        </p:nvSpPr>
        <p:spPr>
          <a:xfrm rot="16200000">
            <a:off x="8384882" y="5729233"/>
            <a:ext cx="281133" cy="301407"/>
          </a:xfrm>
          <a:prstGeom prst="rect">
            <a:avLst/>
          </a:prstGeom>
        </p:spPr>
        <p:txBody>
          <a:bodyPr lIns="50800" tIns="50800" rIns="50800" bIns="50800" rtlCol="0" anchor="ctr"/>
          <a:lstStyle/>
          <a:p>
            <a:pPr algn="ctr">
              <a:lnSpc>
                <a:spcPts val="2940"/>
              </a:lnSpc>
            </a:pPr>
            <a:endParaRPr/>
          </a:p>
        </p:txBody>
      </p:sp>
      <p:sp>
        <p:nvSpPr>
          <p:cNvPr id="19" name="TextBox 19"/>
          <p:cNvSpPr txBox="1"/>
          <p:nvPr/>
        </p:nvSpPr>
        <p:spPr>
          <a:xfrm rot="16200000">
            <a:off x="13126383" y="2399411"/>
            <a:ext cx="281133" cy="301407"/>
          </a:xfrm>
          <a:prstGeom prst="rect">
            <a:avLst/>
          </a:prstGeom>
        </p:spPr>
        <p:txBody>
          <a:bodyPr lIns="50800" tIns="50800" rIns="50800" bIns="50800" rtlCol="0" anchor="ctr"/>
          <a:lstStyle/>
          <a:p>
            <a:pPr algn="ctr">
              <a:lnSpc>
                <a:spcPts val="2940"/>
              </a:lnSpc>
            </a:pPr>
            <a:endParaRPr/>
          </a:p>
        </p:txBody>
      </p:sp>
      <p:sp>
        <p:nvSpPr>
          <p:cNvPr id="22" name="TextBox 22"/>
          <p:cNvSpPr txBox="1"/>
          <p:nvPr/>
        </p:nvSpPr>
        <p:spPr>
          <a:xfrm>
            <a:off x="12408968" y="543280"/>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23" name="TextBox 22">
            <a:extLst>
              <a:ext uri="{FF2B5EF4-FFF2-40B4-BE49-F238E27FC236}">
                <a16:creationId xmlns:a16="http://schemas.microsoft.com/office/drawing/2014/main" id="{C52EA9DD-A759-667B-3A15-E3A798C93E52}"/>
              </a:ext>
            </a:extLst>
          </p:cNvPr>
          <p:cNvSpPr txBox="1"/>
          <p:nvPr/>
        </p:nvSpPr>
        <p:spPr>
          <a:xfrm>
            <a:off x="6178550" y="1202856"/>
            <a:ext cx="6667500" cy="707886"/>
          </a:xfrm>
          <a:prstGeom prst="rect">
            <a:avLst/>
          </a:prstGeom>
          <a:noFill/>
        </p:spPr>
        <p:txBody>
          <a:bodyPr wrap="square" rtlCol="0">
            <a:spAutoFit/>
          </a:bodyPr>
          <a:lstStyle/>
          <a:p>
            <a:pPr algn="ctr"/>
            <a:r>
              <a:rPr lang="en-JO" sz="4000" b="1" u="sng" dirty="0">
                <a:latin typeface="TT Commons Pro Expanded" panose="020B0604020202020204" charset="0"/>
              </a:rPr>
              <a:t>Testing the Model</a:t>
            </a:r>
          </a:p>
        </p:txBody>
      </p:sp>
      <p:sp>
        <p:nvSpPr>
          <p:cNvPr id="24" name="TextBox 23">
            <a:extLst>
              <a:ext uri="{FF2B5EF4-FFF2-40B4-BE49-F238E27FC236}">
                <a16:creationId xmlns:a16="http://schemas.microsoft.com/office/drawing/2014/main" id="{3A43911E-5400-8FF6-7FCA-F9E09C557087}"/>
              </a:ext>
            </a:extLst>
          </p:cNvPr>
          <p:cNvSpPr txBox="1"/>
          <p:nvPr/>
        </p:nvSpPr>
        <p:spPr>
          <a:xfrm>
            <a:off x="1062121" y="2378989"/>
            <a:ext cx="8685566" cy="1384995"/>
          </a:xfrm>
          <a:prstGeom prst="rect">
            <a:avLst/>
          </a:prstGeom>
          <a:noFill/>
        </p:spPr>
        <p:txBody>
          <a:bodyPr wrap="square" rtlCol="0">
            <a:spAutoFit/>
          </a:bodyPr>
          <a:lstStyle/>
          <a:p>
            <a:r>
              <a:rPr lang="en-JO" sz="2800" dirty="0"/>
              <a:t>The model was tested before integration through:</a:t>
            </a:r>
          </a:p>
          <a:p>
            <a:pPr marL="800100" lvl="1" indent="-342900">
              <a:buFont typeface="+mj-lt"/>
              <a:buAutoNum type="arabicPeriod"/>
            </a:pPr>
            <a:r>
              <a:rPr lang="en-US" sz="2800" dirty="0"/>
              <a:t>P</a:t>
            </a:r>
            <a:r>
              <a:rPr lang="en-JO" sz="2800" dirty="0"/>
              <a:t>assing a single image with a single frame to RMN</a:t>
            </a:r>
          </a:p>
          <a:p>
            <a:pPr marL="800100" lvl="1" indent="-342900">
              <a:buFont typeface="+mj-lt"/>
              <a:buAutoNum type="arabicPeriod"/>
            </a:pPr>
            <a:r>
              <a:rPr lang="en-JO" sz="2800" dirty="0"/>
              <a:t>Testing RMN via the WebCam</a:t>
            </a:r>
          </a:p>
        </p:txBody>
      </p:sp>
      <p:pic>
        <p:nvPicPr>
          <p:cNvPr id="26" name="Picture 25">
            <a:extLst>
              <a:ext uri="{FF2B5EF4-FFF2-40B4-BE49-F238E27FC236}">
                <a16:creationId xmlns:a16="http://schemas.microsoft.com/office/drawing/2014/main" id="{EDB503A0-1DA3-4A98-FA4F-95DA1A6068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900" y="4136962"/>
            <a:ext cx="7772400" cy="4614300"/>
          </a:xfrm>
          <a:prstGeom prst="rect">
            <a:avLst/>
          </a:prstGeom>
        </p:spPr>
      </p:pic>
      <p:pic>
        <p:nvPicPr>
          <p:cNvPr id="28" name="Picture 27" descr="A person with her mouth open&#10;&#10;Description automatically generated">
            <a:extLst>
              <a:ext uri="{FF2B5EF4-FFF2-40B4-BE49-F238E27FC236}">
                <a16:creationId xmlns:a16="http://schemas.microsoft.com/office/drawing/2014/main" id="{FA580976-B3D0-5ACB-76E7-01097E377E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2300" y="4136963"/>
            <a:ext cx="7637462" cy="4614300"/>
          </a:xfrm>
          <a:prstGeom prst="rect">
            <a:avLst/>
          </a:prstGeom>
        </p:spPr>
      </p:pic>
      <p:sp>
        <p:nvSpPr>
          <p:cNvPr id="8" name="AutoShape 16">
            <a:extLst>
              <a:ext uri="{FF2B5EF4-FFF2-40B4-BE49-F238E27FC236}">
                <a16:creationId xmlns:a16="http://schemas.microsoft.com/office/drawing/2014/main" id="{88A4C90C-F6E6-D707-F0BD-789B1C33E60B}"/>
              </a:ext>
            </a:extLst>
          </p:cNvPr>
          <p:cNvSpPr/>
          <p:nvPr/>
        </p:nvSpPr>
        <p:spPr>
          <a:xfrm>
            <a:off x="1028700" y="9015423"/>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10" name="TextBox 9">
            <a:extLst>
              <a:ext uri="{FF2B5EF4-FFF2-40B4-BE49-F238E27FC236}">
                <a16:creationId xmlns:a16="http://schemas.microsoft.com/office/drawing/2014/main" id="{217F729E-80CB-E63D-4CBC-56CF555272A5}"/>
              </a:ext>
            </a:extLst>
          </p:cNvPr>
          <p:cNvSpPr txBox="1"/>
          <p:nvPr/>
        </p:nvSpPr>
        <p:spPr>
          <a:xfrm>
            <a:off x="1104900" y="448196"/>
            <a:ext cx="5219700" cy="364388"/>
          </a:xfrm>
          <a:prstGeom prst="rect">
            <a:avLst/>
          </a:prstGeom>
          <a:noFill/>
        </p:spPr>
        <p:txBody>
          <a:bodyPr wrap="square">
            <a:spAutoFit/>
          </a:bodyPr>
          <a:lstStyle/>
          <a:p>
            <a:pPr algn="l">
              <a:lnSpc>
                <a:spcPts val="2100"/>
              </a:lnSpc>
            </a:pPr>
            <a:r>
              <a:rPr lang="en-US" sz="1800" dirty="0">
                <a:solidFill>
                  <a:srgbClr val="000000"/>
                </a:solidFill>
                <a:latin typeface="TT Commons Pro Expanded"/>
                <a:ea typeface="TT Commons Pro Expanded"/>
                <a:cs typeface="TT Commons Pro Expanded"/>
                <a:sym typeface="TT Commons Pro Expanded"/>
              </a:rPr>
              <a:t>GERMAN JORDANIAN UNIVERSITY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9126961"/>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3" name="Freeform 3"/>
          <p:cNvSpPr/>
          <p:nvPr/>
        </p:nvSpPr>
        <p:spPr>
          <a:xfrm rot="-8797361">
            <a:off x="10683049" y="-3273060"/>
            <a:ext cx="9922408" cy="11339895"/>
          </a:xfrm>
          <a:custGeom>
            <a:avLst/>
            <a:gdLst/>
            <a:ahLst/>
            <a:cxnLst/>
            <a:rect l="l" t="t" r="r" b="b"/>
            <a:pathLst>
              <a:path w="9922408" h="11339895">
                <a:moveTo>
                  <a:pt x="0" y="0"/>
                </a:moveTo>
                <a:lnTo>
                  <a:pt x="9922408" y="0"/>
                </a:lnTo>
                <a:lnTo>
                  <a:pt x="9922408" y="11339895"/>
                </a:lnTo>
                <a:lnTo>
                  <a:pt x="0" y="11339895"/>
                </a:lnTo>
                <a:lnTo>
                  <a:pt x="0" y="0"/>
                </a:lnTo>
                <a:close/>
              </a:path>
            </a:pathLst>
          </a:custGeom>
          <a:blipFill>
            <a:blip r:embed="rId2"/>
            <a:stretch>
              <a:fillRect/>
            </a:stretch>
          </a:blipFill>
        </p:spPr>
        <p:txBody>
          <a:bodyPr/>
          <a:lstStyle/>
          <a:p>
            <a:endParaRPr lang="en-JO"/>
          </a:p>
        </p:txBody>
      </p:sp>
      <p:sp>
        <p:nvSpPr>
          <p:cNvPr id="4" name="TextBox 4"/>
          <p:cNvSpPr txBox="1"/>
          <p:nvPr/>
        </p:nvSpPr>
        <p:spPr>
          <a:xfrm>
            <a:off x="11285081" y="9126961"/>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11 - 20</a:t>
            </a:r>
          </a:p>
        </p:txBody>
      </p:sp>
      <p:sp>
        <p:nvSpPr>
          <p:cNvPr id="5" name="TextBox 5"/>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16" name="AutoShape 16"/>
          <p:cNvSpPr/>
          <p:nvPr/>
        </p:nvSpPr>
        <p:spPr>
          <a:xfrm>
            <a:off x="1028700" y="8935521"/>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29" name="TextBox 29"/>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30" name="TextBox 29">
            <a:extLst>
              <a:ext uri="{FF2B5EF4-FFF2-40B4-BE49-F238E27FC236}">
                <a16:creationId xmlns:a16="http://schemas.microsoft.com/office/drawing/2014/main" id="{508849A0-718E-4883-35E5-B656C7EAB4AB}"/>
              </a:ext>
            </a:extLst>
          </p:cNvPr>
          <p:cNvSpPr txBox="1"/>
          <p:nvPr/>
        </p:nvSpPr>
        <p:spPr>
          <a:xfrm>
            <a:off x="914400" y="1714500"/>
            <a:ext cx="15849600" cy="584775"/>
          </a:xfrm>
          <a:prstGeom prst="rect">
            <a:avLst/>
          </a:prstGeom>
          <a:noFill/>
        </p:spPr>
        <p:txBody>
          <a:bodyPr wrap="square" rtlCol="0">
            <a:spAutoFit/>
          </a:bodyPr>
          <a:lstStyle/>
          <a:p>
            <a:r>
              <a:rPr lang="en-JO" sz="3200" b="1" u="sng" dirty="0">
                <a:latin typeface="TT Commons Pro Expanded" panose="020B0604020202020204" charset="0"/>
              </a:rPr>
              <a:t>RMN Accuracy</a:t>
            </a:r>
          </a:p>
        </p:txBody>
      </p:sp>
      <p:sp>
        <p:nvSpPr>
          <p:cNvPr id="31" name="TextBox 30">
            <a:extLst>
              <a:ext uri="{FF2B5EF4-FFF2-40B4-BE49-F238E27FC236}">
                <a16:creationId xmlns:a16="http://schemas.microsoft.com/office/drawing/2014/main" id="{695593CE-16A0-0702-3188-3067FAD10271}"/>
              </a:ext>
            </a:extLst>
          </p:cNvPr>
          <p:cNvSpPr txBox="1"/>
          <p:nvPr/>
        </p:nvSpPr>
        <p:spPr>
          <a:xfrm>
            <a:off x="914400" y="2396887"/>
            <a:ext cx="15849600" cy="461665"/>
          </a:xfrm>
          <a:prstGeom prst="rect">
            <a:avLst/>
          </a:prstGeom>
          <a:noFill/>
        </p:spPr>
        <p:txBody>
          <a:bodyPr wrap="square" rtlCol="0">
            <a:spAutoFit/>
          </a:bodyPr>
          <a:lstStyle/>
          <a:p>
            <a:r>
              <a:rPr lang="en-US" sz="2400" i="1" dirty="0"/>
              <a:t>T</a:t>
            </a:r>
            <a:r>
              <a:rPr lang="en-JO" sz="2400" i="1" dirty="0"/>
              <a:t>he RMN model achieves an accuracy of 76.82% with higher accuracy with predicting Happy, Sad emotions.</a:t>
            </a:r>
          </a:p>
        </p:txBody>
      </p:sp>
      <p:pic>
        <p:nvPicPr>
          <p:cNvPr id="33" name="Picture 32" descr="A diagram of a masking network&#10;&#10;Description automatically generated">
            <a:extLst>
              <a:ext uri="{FF2B5EF4-FFF2-40B4-BE49-F238E27FC236}">
                <a16:creationId xmlns:a16="http://schemas.microsoft.com/office/drawing/2014/main" id="{238A7B04-2FB0-4B62-58AB-5C6DDB3B2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552" y="3421083"/>
            <a:ext cx="6723295" cy="491924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9187798"/>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3" name="Freeform 3"/>
          <p:cNvSpPr/>
          <p:nvPr/>
        </p:nvSpPr>
        <p:spPr>
          <a:xfrm rot="2016472">
            <a:off x="14284723" y="6297685"/>
            <a:ext cx="5448085" cy="6613760"/>
          </a:xfrm>
          <a:custGeom>
            <a:avLst/>
            <a:gdLst/>
            <a:ahLst/>
            <a:cxnLst/>
            <a:rect l="l" t="t" r="r" b="b"/>
            <a:pathLst>
              <a:path w="5448085" h="6613760">
                <a:moveTo>
                  <a:pt x="0" y="0"/>
                </a:moveTo>
                <a:lnTo>
                  <a:pt x="5448085" y="0"/>
                </a:lnTo>
                <a:lnTo>
                  <a:pt x="5448085" y="6613759"/>
                </a:lnTo>
                <a:lnTo>
                  <a:pt x="0" y="6613759"/>
                </a:lnTo>
                <a:lnTo>
                  <a:pt x="0" y="0"/>
                </a:lnTo>
                <a:close/>
              </a:path>
            </a:pathLst>
          </a:custGeom>
          <a:blipFill>
            <a:blip r:embed="rId3"/>
            <a:stretch>
              <a:fillRect/>
            </a:stretch>
          </a:blipFill>
        </p:spPr>
        <p:txBody>
          <a:bodyPr/>
          <a:lstStyle/>
          <a:p>
            <a:endParaRPr lang="en-JO"/>
          </a:p>
        </p:txBody>
      </p:sp>
      <p:sp>
        <p:nvSpPr>
          <p:cNvPr id="4" name="TextBox 4"/>
          <p:cNvSpPr txBox="1"/>
          <p:nvPr/>
        </p:nvSpPr>
        <p:spPr>
          <a:xfrm>
            <a:off x="11235496" y="9187798"/>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12 - 20</a:t>
            </a:r>
          </a:p>
        </p:txBody>
      </p:sp>
      <p:sp>
        <p:nvSpPr>
          <p:cNvPr id="5" name="Freeform 5"/>
          <p:cNvSpPr/>
          <p:nvPr/>
        </p:nvSpPr>
        <p:spPr>
          <a:xfrm rot="1819234">
            <a:off x="-1867559" y="-2805745"/>
            <a:ext cx="8825839" cy="10086673"/>
          </a:xfrm>
          <a:custGeom>
            <a:avLst/>
            <a:gdLst/>
            <a:ahLst/>
            <a:cxnLst/>
            <a:rect l="l" t="t" r="r" b="b"/>
            <a:pathLst>
              <a:path w="8825839" h="10086673">
                <a:moveTo>
                  <a:pt x="0" y="0"/>
                </a:moveTo>
                <a:lnTo>
                  <a:pt x="8825839" y="0"/>
                </a:lnTo>
                <a:lnTo>
                  <a:pt x="8825839" y="10086672"/>
                </a:lnTo>
                <a:lnTo>
                  <a:pt x="0" y="10086672"/>
                </a:lnTo>
                <a:lnTo>
                  <a:pt x="0" y="0"/>
                </a:lnTo>
                <a:close/>
              </a:path>
            </a:pathLst>
          </a:custGeom>
          <a:blipFill>
            <a:blip r:embed="rId4"/>
            <a:stretch>
              <a:fillRect/>
            </a:stretch>
          </a:blipFill>
        </p:spPr>
        <p:txBody>
          <a:bodyPr/>
          <a:lstStyle/>
          <a:p>
            <a:endParaRPr lang="en-JO"/>
          </a:p>
        </p:txBody>
      </p:sp>
      <p:sp>
        <p:nvSpPr>
          <p:cNvPr id="6" name="TextBox 6"/>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10" name="AutoShape 10"/>
          <p:cNvSpPr/>
          <p:nvPr/>
        </p:nvSpPr>
        <p:spPr>
          <a:xfrm flipV="1">
            <a:off x="9372600" y="2316025"/>
            <a:ext cx="0" cy="5654949"/>
          </a:xfrm>
          <a:prstGeom prst="line">
            <a:avLst/>
          </a:prstGeom>
          <a:ln w="19050" cap="flat">
            <a:solidFill>
              <a:srgbClr val="000000"/>
            </a:solidFill>
            <a:prstDash val="solid"/>
            <a:headEnd type="none" w="sm" len="sm"/>
            <a:tailEnd type="none" w="sm" len="sm"/>
          </a:ln>
        </p:spPr>
        <p:txBody>
          <a:bodyPr/>
          <a:lstStyle/>
          <a:p>
            <a:endParaRPr lang="en-JO"/>
          </a:p>
        </p:txBody>
      </p:sp>
      <p:sp>
        <p:nvSpPr>
          <p:cNvPr id="11" name="TextBox 11"/>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12" name="TextBox 11">
            <a:extLst>
              <a:ext uri="{FF2B5EF4-FFF2-40B4-BE49-F238E27FC236}">
                <a16:creationId xmlns:a16="http://schemas.microsoft.com/office/drawing/2014/main" id="{74B57B96-C6B7-4365-08B0-55B676F75D16}"/>
              </a:ext>
            </a:extLst>
          </p:cNvPr>
          <p:cNvSpPr txBox="1"/>
          <p:nvPr/>
        </p:nvSpPr>
        <p:spPr>
          <a:xfrm>
            <a:off x="1171638" y="2865070"/>
            <a:ext cx="6545719" cy="4955203"/>
          </a:xfrm>
          <a:prstGeom prst="rect">
            <a:avLst/>
          </a:prstGeom>
          <a:noFill/>
        </p:spPr>
        <p:txBody>
          <a:bodyPr wrap="square" rtlCol="0">
            <a:spAutoFit/>
          </a:bodyPr>
          <a:lstStyle/>
          <a:p>
            <a:endParaRPr lang="en-JO" sz="3200" u="sng" dirty="0"/>
          </a:p>
          <a:p>
            <a:pPr marL="342900" indent="-342900">
              <a:buFont typeface="Arial" panose="020B0604020202020204" pitchFamily="34" charset="0"/>
              <a:buChar char="•"/>
            </a:pPr>
            <a:r>
              <a:rPr lang="en-JO" sz="2800" dirty="0"/>
              <a:t>Swift does not directly support PyTorch framework for operating with machine learning models.</a:t>
            </a:r>
          </a:p>
          <a:p>
            <a:endParaRPr lang="en-JO" sz="2800" dirty="0"/>
          </a:p>
          <a:p>
            <a:pPr marL="342900" indent="-342900">
              <a:buFont typeface="Arial" panose="020B0604020202020204" pitchFamily="34" charset="0"/>
              <a:buChar char="•"/>
            </a:pPr>
            <a:r>
              <a:rPr lang="en-JO" sz="2800" dirty="0"/>
              <a:t>CoreMl was employed and the model was converted to a (.mlformat).</a:t>
            </a:r>
          </a:p>
          <a:p>
            <a:endParaRPr lang="en-JO" sz="2800" dirty="0"/>
          </a:p>
          <a:p>
            <a:pPr marL="342900" indent="-342900">
              <a:buFont typeface="Arial" panose="020B0604020202020204" pitchFamily="34" charset="0"/>
              <a:buChar char="•"/>
            </a:pPr>
            <a:r>
              <a:rPr lang="en-JO" sz="2800" dirty="0"/>
              <a:t>A U</a:t>
            </a:r>
            <a:r>
              <a:rPr lang="en-US" sz="2800" dirty="0"/>
              <a:t>I</a:t>
            </a:r>
            <a:r>
              <a:rPr lang="en-JO" sz="2800" dirty="0"/>
              <a:t>kit component camera view utilized the RMN model inside the app.</a:t>
            </a:r>
          </a:p>
          <a:p>
            <a:endParaRPr lang="en-JO" sz="3200" u="sng" dirty="0"/>
          </a:p>
        </p:txBody>
      </p:sp>
      <p:pic>
        <p:nvPicPr>
          <p:cNvPr id="14" name="Picture 13" descr="A black cell phone with a white screen&#10;&#10;Description automatically generated">
            <a:extLst>
              <a:ext uri="{FF2B5EF4-FFF2-40B4-BE49-F238E27FC236}">
                <a16:creationId xmlns:a16="http://schemas.microsoft.com/office/drawing/2014/main" id="{5F92A948-D9A5-681D-78D2-B95D8A1264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12687" y="2109360"/>
            <a:ext cx="3339348" cy="6068277"/>
          </a:xfrm>
          <a:prstGeom prst="rect">
            <a:avLst/>
          </a:prstGeom>
        </p:spPr>
      </p:pic>
      <p:sp>
        <p:nvSpPr>
          <p:cNvPr id="7" name="AutoShape 16">
            <a:extLst>
              <a:ext uri="{FF2B5EF4-FFF2-40B4-BE49-F238E27FC236}">
                <a16:creationId xmlns:a16="http://schemas.microsoft.com/office/drawing/2014/main" id="{2928EF81-43CC-ABCA-81B2-FFA6A1BB2F1D}"/>
              </a:ext>
            </a:extLst>
          </p:cNvPr>
          <p:cNvSpPr/>
          <p:nvPr/>
        </p:nvSpPr>
        <p:spPr>
          <a:xfrm>
            <a:off x="1028700" y="8935521"/>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8" name="TextBox 7">
            <a:extLst>
              <a:ext uri="{FF2B5EF4-FFF2-40B4-BE49-F238E27FC236}">
                <a16:creationId xmlns:a16="http://schemas.microsoft.com/office/drawing/2014/main" id="{EBE27F9A-8696-B06C-6FF8-815E4E60516D}"/>
              </a:ext>
            </a:extLst>
          </p:cNvPr>
          <p:cNvSpPr txBox="1"/>
          <p:nvPr/>
        </p:nvSpPr>
        <p:spPr>
          <a:xfrm>
            <a:off x="1028700" y="1634846"/>
            <a:ext cx="7581900" cy="707886"/>
          </a:xfrm>
          <a:prstGeom prst="rect">
            <a:avLst/>
          </a:prstGeom>
          <a:noFill/>
        </p:spPr>
        <p:txBody>
          <a:bodyPr wrap="square" rtlCol="0">
            <a:spAutoFit/>
          </a:bodyPr>
          <a:lstStyle/>
          <a:p>
            <a:r>
              <a:rPr lang="en-JO" sz="4000" b="1" u="sng" dirty="0">
                <a:latin typeface="TT Commons Pro Expanded" panose="020B0604020202020204" charset="0"/>
              </a:rPr>
              <a:t>Integrating RMN to </a:t>
            </a:r>
            <a:r>
              <a:rPr lang="en-US" sz="4000" b="1" u="sng" dirty="0">
                <a:latin typeface="TT Commons Pro Expanded" panose="020B0604020202020204" charset="0"/>
              </a:rPr>
              <a:t>M</a:t>
            </a:r>
            <a:r>
              <a:rPr lang="en-JO" sz="4000" b="1" u="sng" dirty="0">
                <a:latin typeface="TT Commons Pro Expanded" panose="020B0604020202020204" charset="0"/>
              </a:rPr>
              <a:t>oodify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69821" y="8797272"/>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3" name="Freeform 3"/>
          <p:cNvSpPr/>
          <p:nvPr/>
        </p:nvSpPr>
        <p:spPr>
          <a:xfrm rot="-6832745">
            <a:off x="9993879" y="2959950"/>
            <a:ext cx="11618640" cy="14104571"/>
          </a:xfrm>
          <a:custGeom>
            <a:avLst/>
            <a:gdLst/>
            <a:ahLst/>
            <a:cxnLst/>
            <a:rect l="l" t="t" r="r" b="b"/>
            <a:pathLst>
              <a:path w="11618640" h="14104571">
                <a:moveTo>
                  <a:pt x="0" y="0"/>
                </a:moveTo>
                <a:lnTo>
                  <a:pt x="11618641" y="0"/>
                </a:lnTo>
                <a:lnTo>
                  <a:pt x="11618641" y="14104570"/>
                </a:lnTo>
                <a:lnTo>
                  <a:pt x="0" y="14104570"/>
                </a:lnTo>
                <a:lnTo>
                  <a:pt x="0" y="0"/>
                </a:lnTo>
                <a:close/>
              </a:path>
            </a:pathLst>
          </a:custGeom>
          <a:blipFill>
            <a:blip r:embed="rId3"/>
            <a:stretch>
              <a:fillRect/>
            </a:stretch>
          </a:blipFill>
        </p:spPr>
        <p:txBody>
          <a:bodyPr/>
          <a:lstStyle/>
          <a:p>
            <a:endParaRPr lang="en-JO"/>
          </a:p>
        </p:txBody>
      </p:sp>
      <p:sp>
        <p:nvSpPr>
          <p:cNvPr id="4" name="Freeform 4"/>
          <p:cNvSpPr/>
          <p:nvPr/>
        </p:nvSpPr>
        <p:spPr>
          <a:xfrm rot="-5400000">
            <a:off x="-2665975" y="-6792404"/>
            <a:ext cx="13622244" cy="16536867"/>
          </a:xfrm>
          <a:custGeom>
            <a:avLst/>
            <a:gdLst/>
            <a:ahLst/>
            <a:cxnLst/>
            <a:rect l="l" t="t" r="r" b="b"/>
            <a:pathLst>
              <a:path w="13622244" h="16536867">
                <a:moveTo>
                  <a:pt x="0" y="0"/>
                </a:moveTo>
                <a:lnTo>
                  <a:pt x="13622244" y="0"/>
                </a:lnTo>
                <a:lnTo>
                  <a:pt x="13622244" y="16536867"/>
                </a:lnTo>
                <a:lnTo>
                  <a:pt x="0" y="16536867"/>
                </a:lnTo>
                <a:lnTo>
                  <a:pt x="0" y="0"/>
                </a:lnTo>
                <a:close/>
              </a:path>
            </a:pathLst>
          </a:custGeom>
          <a:blipFill>
            <a:blip r:embed="rId3"/>
            <a:stretch>
              <a:fillRect/>
            </a:stretch>
          </a:blipFill>
        </p:spPr>
        <p:txBody>
          <a:bodyPr/>
          <a:lstStyle/>
          <a:p>
            <a:endParaRPr lang="en-JO"/>
          </a:p>
        </p:txBody>
      </p:sp>
      <p:sp>
        <p:nvSpPr>
          <p:cNvPr id="5" name="TextBox 5"/>
          <p:cNvSpPr txBox="1"/>
          <p:nvPr/>
        </p:nvSpPr>
        <p:spPr>
          <a:xfrm>
            <a:off x="11285081" y="8770055"/>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13 - 20</a:t>
            </a:r>
          </a:p>
        </p:txBody>
      </p:sp>
      <p:sp>
        <p:nvSpPr>
          <p:cNvPr id="6" name="TextBox 6"/>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12" name="TextBox 12"/>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13" name="TextBox 12">
            <a:extLst>
              <a:ext uri="{FF2B5EF4-FFF2-40B4-BE49-F238E27FC236}">
                <a16:creationId xmlns:a16="http://schemas.microsoft.com/office/drawing/2014/main" id="{779B1B56-3441-6172-B881-E6B86C453F07}"/>
              </a:ext>
            </a:extLst>
          </p:cNvPr>
          <p:cNvSpPr txBox="1"/>
          <p:nvPr/>
        </p:nvSpPr>
        <p:spPr>
          <a:xfrm>
            <a:off x="7467600" y="1532675"/>
            <a:ext cx="3810000" cy="707886"/>
          </a:xfrm>
          <a:prstGeom prst="rect">
            <a:avLst/>
          </a:prstGeom>
          <a:noFill/>
        </p:spPr>
        <p:txBody>
          <a:bodyPr wrap="square" rtlCol="0">
            <a:spAutoFit/>
          </a:bodyPr>
          <a:lstStyle/>
          <a:p>
            <a:pPr algn="ctr"/>
            <a:r>
              <a:rPr lang="en-JO" sz="4000" b="1" u="sng" dirty="0">
                <a:latin typeface="TT Commons Pro Expanded" panose="020B0604020202020204" charset="0"/>
              </a:rPr>
              <a:t>SVC Model</a:t>
            </a:r>
          </a:p>
        </p:txBody>
      </p:sp>
      <p:sp>
        <p:nvSpPr>
          <p:cNvPr id="14" name="TextBox 13">
            <a:extLst>
              <a:ext uri="{FF2B5EF4-FFF2-40B4-BE49-F238E27FC236}">
                <a16:creationId xmlns:a16="http://schemas.microsoft.com/office/drawing/2014/main" id="{277C97B4-D4BD-4AF4-A2D3-7F6EEAE99258}"/>
              </a:ext>
            </a:extLst>
          </p:cNvPr>
          <p:cNvSpPr txBox="1"/>
          <p:nvPr/>
        </p:nvSpPr>
        <p:spPr>
          <a:xfrm>
            <a:off x="1295400" y="2678533"/>
            <a:ext cx="16154400" cy="1477328"/>
          </a:xfrm>
          <a:prstGeom prst="rect">
            <a:avLst/>
          </a:prstGeom>
          <a:noFill/>
        </p:spPr>
        <p:txBody>
          <a:bodyPr wrap="square" rtlCol="0">
            <a:spAutoFit/>
          </a:bodyPr>
          <a:lstStyle/>
          <a:p>
            <a:pPr marL="285750" indent="-285750">
              <a:buFont typeface="Arial" panose="020B0604020202020204" pitchFamily="34" charset="0"/>
              <a:buChar char="•"/>
            </a:pPr>
            <a:r>
              <a:rPr lang="en-JO" sz="2400" dirty="0"/>
              <a:t>For voice recognition, a sckikitlearn library support vector classifier (SVC) was employed, original model structure was encapsulated within a class.</a:t>
            </a:r>
          </a:p>
          <a:p>
            <a:pPr marL="285750" indent="-285750">
              <a:buFont typeface="Arial" panose="020B0604020202020204" pitchFamily="34" charset="0"/>
              <a:buChar char="•"/>
            </a:pPr>
            <a:r>
              <a:rPr lang="en-US" sz="2400" dirty="0"/>
              <a:t>M</a:t>
            </a:r>
            <a:r>
              <a:rPr lang="en-JO" sz="2400" dirty="0"/>
              <a:t>odel code was refactored making it more straighforward and direct for training.</a:t>
            </a:r>
          </a:p>
          <a:p>
            <a:pPr algn="ctr"/>
            <a:endParaRPr lang="en-JO" dirty="0"/>
          </a:p>
        </p:txBody>
      </p:sp>
      <p:sp>
        <p:nvSpPr>
          <p:cNvPr id="15" name="TextBox 14">
            <a:extLst>
              <a:ext uri="{FF2B5EF4-FFF2-40B4-BE49-F238E27FC236}">
                <a16:creationId xmlns:a16="http://schemas.microsoft.com/office/drawing/2014/main" id="{04946BDE-50FA-D7A5-F438-DC53D7293511}"/>
              </a:ext>
            </a:extLst>
          </p:cNvPr>
          <p:cNvSpPr txBox="1"/>
          <p:nvPr/>
        </p:nvSpPr>
        <p:spPr>
          <a:xfrm>
            <a:off x="1069821" y="4155861"/>
            <a:ext cx="15697200" cy="3693319"/>
          </a:xfrm>
          <a:prstGeom prst="rect">
            <a:avLst/>
          </a:prstGeom>
          <a:noFill/>
        </p:spPr>
        <p:txBody>
          <a:bodyPr wrap="square" rtlCol="0">
            <a:spAutoFit/>
          </a:bodyPr>
          <a:lstStyle/>
          <a:p>
            <a:r>
              <a:rPr lang="en-US" sz="2400" u="sng" dirty="0">
                <a:effectLst/>
                <a:latin typeface="+mj-lt"/>
              </a:rPr>
              <a:t>the model utilizes 4 datasets for training:</a:t>
            </a:r>
          </a:p>
          <a:p>
            <a:endParaRPr lang="en-US" sz="2400" dirty="0">
              <a:effectLst/>
              <a:latin typeface="+mj-lt"/>
            </a:endParaRPr>
          </a:p>
          <a:p>
            <a:pPr marL="800100" lvl="1" indent="-342900">
              <a:buFont typeface="+mj-lt"/>
              <a:buAutoNum type="arabicPeriod"/>
            </a:pPr>
            <a:r>
              <a:rPr lang="en-US" sz="2400" dirty="0">
                <a:effectLst/>
                <a:latin typeface="+mj-lt"/>
              </a:rPr>
              <a:t> The Ryson Audio- Visual Database of Emotional Speech and Song (RADVESS), that contains 24 actors (12 male, 12 female).</a:t>
            </a:r>
          </a:p>
          <a:p>
            <a:pPr marL="800100" lvl="1" indent="-342900">
              <a:buFont typeface="+mj-lt"/>
              <a:buAutoNum type="arabicPeriod"/>
            </a:pPr>
            <a:r>
              <a:rPr lang="en-US" sz="2400" dirty="0">
                <a:effectLst/>
                <a:latin typeface="+mj-lt"/>
              </a:rPr>
              <a:t> </a:t>
            </a:r>
            <a:r>
              <a:rPr lang="en-US" sz="2400" dirty="0">
                <a:latin typeface="+mj-lt"/>
              </a:rPr>
              <a:t>T</a:t>
            </a:r>
            <a:r>
              <a:rPr lang="en-US" sz="2400" dirty="0">
                <a:effectLst/>
                <a:latin typeface="+mj-lt"/>
              </a:rPr>
              <a:t>he Toronto Emotional Speech Set (TESS), a set of 200 target words were spoken in the carrier phrase “Say the word (blank)” by two actresses (aged 26 and 64 years).</a:t>
            </a:r>
          </a:p>
          <a:p>
            <a:pPr marL="800100" lvl="1" indent="-342900">
              <a:buFont typeface="+mj-lt"/>
              <a:buAutoNum type="arabicPeriod"/>
            </a:pPr>
            <a:r>
              <a:rPr lang="en-US" sz="2400" dirty="0">
                <a:effectLst/>
                <a:latin typeface="+mj-lt"/>
              </a:rPr>
              <a:t> The third dataset was called emotion database (EMO-DB), which contains emotional utterances spoken by actors. </a:t>
            </a:r>
          </a:p>
          <a:p>
            <a:pPr marL="800100" lvl="1" indent="-342900">
              <a:buFont typeface="+mj-lt"/>
              <a:buAutoNum type="arabicPeriod"/>
            </a:pPr>
            <a:r>
              <a:rPr lang="en-US" sz="2400" dirty="0">
                <a:effectLst/>
                <a:latin typeface="+mj-lt"/>
              </a:rPr>
              <a:t> </a:t>
            </a:r>
            <a:r>
              <a:rPr lang="en-US" sz="2400" dirty="0">
                <a:latin typeface="+mj-lt"/>
              </a:rPr>
              <a:t>T</a:t>
            </a:r>
            <a:r>
              <a:rPr lang="en-US" sz="2400" dirty="0">
                <a:effectLst/>
                <a:latin typeface="+mj-lt"/>
              </a:rPr>
              <a:t>he last dataset used, it is a custom training dataset that has unbalanced, noisy datasets that can be updated with new data by each user that trains an instance the model, 60 new audio files were added for training. </a:t>
            </a:r>
            <a:endParaRPr lang="en-US" sz="2400" dirty="0">
              <a:latin typeface="+mj-lt"/>
            </a:endParaRPr>
          </a:p>
          <a:p>
            <a:endParaRPr lang="en-JO" dirty="0"/>
          </a:p>
        </p:txBody>
      </p:sp>
      <p:sp>
        <p:nvSpPr>
          <p:cNvPr id="7" name="AutoShape 16">
            <a:extLst>
              <a:ext uri="{FF2B5EF4-FFF2-40B4-BE49-F238E27FC236}">
                <a16:creationId xmlns:a16="http://schemas.microsoft.com/office/drawing/2014/main" id="{4493751E-39B8-9BE8-CCAD-C78E592FA554}"/>
              </a:ext>
            </a:extLst>
          </p:cNvPr>
          <p:cNvSpPr/>
          <p:nvPr/>
        </p:nvSpPr>
        <p:spPr>
          <a:xfrm>
            <a:off x="1060142" y="8572500"/>
            <a:ext cx="16199158" cy="0"/>
          </a:xfrm>
          <a:prstGeom prst="line">
            <a:avLst/>
          </a:prstGeom>
          <a:ln w="19050" cap="flat">
            <a:solidFill>
              <a:srgbClr val="000000"/>
            </a:solidFill>
            <a:prstDash val="solid"/>
            <a:headEnd type="none" w="sm" len="sm"/>
            <a:tailEnd type="none" w="sm" len="sm"/>
          </a:ln>
        </p:spPr>
        <p:txBody>
          <a:bodyPr/>
          <a:lstStyle/>
          <a:p>
            <a:endParaRPr lang="en-JO"/>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2016472">
            <a:off x="9421654" y="-20690"/>
            <a:ext cx="12270918" cy="14896410"/>
          </a:xfrm>
          <a:custGeom>
            <a:avLst/>
            <a:gdLst/>
            <a:ahLst/>
            <a:cxnLst/>
            <a:rect l="l" t="t" r="r" b="b"/>
            <a:pathLst>
              <a:path w="12270918" h="14896410">
                <a:moveTo>
                  <a:pt x="0" y="0"/>
                </a:moveTo>
                <a:lnTo>
                  <a:pt x="12270917" y="0"/>
                </a:lnTo>
                <a:lnTo>
                  <a:pt x="12270917" y="14896410"/>
                </a:lnTo>
                <a:lnTo>
                  <a:pt x="0" y="14896410"/>
                </a:lnTo>
                <a:lnTo>
                  <a:pt x="0" y="0"/>
                </a:lnTo>
                <a:close/>
              </a:path>
            </a:pathLst>
          </a:custGeom>
          <a:blipFill>
            <a:blip r:embed="rId2"/>
            <a:stretch>
              <a:fillRect/>
            </a:stretch>
          </a:blipFill>
        </p:spPr>
        <p:txBody>
          <a:bodyPr/>
          <a:lstStyle/>
          <a:p>
            <a:endParaRPr lang="en-JO"/>
          </a:p>
        </p:txBody>
      </p:sp>
      <p:sp>
        <p:nvSpPr>
          <p:cNvPr id="3" name="TextBox 3"/>
          <p:cNvSpPr txBox="1"/>
          <p:nvPr/>
        </p:nvSpPr>
        <p:spPr>
          <a:xfrm>
            <a:off x="1063771" y="8724900"/>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5" name="TextBox 5"/>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21" name="TextBox 21"/>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23" name="TextBox 22">
            <a:extLst>
              <a:ext uri="{FF2B5EF4-FFF2-40B4-BE49-F238E27FC236}">
                <a16:creationId xmlns:a16="http://schemas.microsoft.com/office/drawing/2014/main" id="{D8CF0423-54EE-340C-3953-3C95EAB3BC73}"/>
              </a:ext>
            </a:extLst>
          </p:cNvPr>
          <p:cNvSpPr txBox="1"/>
          <p:nvPr/>
        </p:nvSpPr>
        <p:spPr>
          <a:xfrm>
            <a:off x="1219200" y="2397684"/>
            <a:ext cx="15697200" cy="2431435"/>
          </a:xfrm>
          <a:prstGeom prst="rect">
            <a:avLst/>
          </a:prstGeom>
          <a:noFill/>
        </p:spPr>
        <p:txBody>
          <a:bodyPr wrap="square" rtlCol="0">
            <a:spAutoFit/>
          </a:bodyPr>
          <a:lstStyle/>
          <a:p>
            <a:r>
              <a:rPr lang="en-JO" sz="4000" b="1" u="sng" dirty="0">
                <a:latin typeface="TT Commons Pro Expanded" panose="020B0604020202020204" charset="0"/>
              </a:rPr>
              <a:t>SVC Model training process:</a:t>
            </a:r>
          </a:p>
          <a:p>
            <a:endParaRPr lang="en-JO" sz="2800" dirty="0"/>
          </a:p>
          <a:p>
            <a:pPr marL="800100" lvl="1" indent="-342900">
              <a:buFont typeface="+mj-lt"/>
              <a:buAutoNum type="arabicPeriod"/>
            </a:pPr>
            <a:r>
              <a:rPr lang="en-US" sz="2800" dirty="0"/>
              <a:t>L</a:t>
            </a:r>
            <a:r>
              <a:rPr lang="en-JO" sz="2800" dirty="0"/>
              <a:t>oads training data from data extractor module</a:t>
            </a:r>
          </a:p>
          <a:p>
            <a:pPr marL="800100" lvl="1" indent="-342900">
              <a:buFont typeface="+mj-lt"/>
              <a:buAutoNum type="arabicPeriod"/>
            </a:pPr>
            <a:r>
              <a:rPr lang="en-US" sz="2800" dirty="0"/>
              <a:t>C</a:t>
            </a:r>
            <a:r>
              <a:rPr lang="en-JO" sz="2800" dirty="0"/>
              <a:t>onverts audio into (.wav) files</a:t>
            </a:r>
          </a:p>
          <a:p>
            <a:pPr marL="800100" lvl="1" indent="-342900">
              <a:buFont typeface="+mj-lt"/>
              <a:buAutoNum type="arabicPeriod"/>
            </a:pPr>
            <a:r>
              <a:rPr lang="en-US" sz="2800" dirty="0"/>
              <a:t>E</a:t>
            </a:r>
            <a:r>
              <a:rPr lang="en-JO" sz="2800" dirty="0"/>
              <a:t>xtract 180 audio features(Mfcc, Chroma, Mel)</a:t>
            </a:r>
          </a:p>
        </p:txBody>
      </p:sp>
      <p:pic>
        <p:nvPicPr>
          <p:cNvPr id="25" name="Picture 24" descr="A diagram of a flowchart&#10;&#10;Description automatically generated">
            <a:extLst>
              <a:ext uri="{FF2B5EF4-FFF2-40B4-BE49-F238E27FC236}">
                <a16:creationId xmlns:a16="http://schemas.microsoft.com/office/drawing/2014/main" id="{ADD9D941-6D59-5CFC-20C0-FBA6CD508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300" y="5049790"/>
            <a:ext cx="10287000" cy="2406650"/>
          </a:xfrm>
          <a:prstGeom prst="rect">
            <a:avLst/>
          </a:prstGeom>
        </p:spPr>
      </p:pic>
      <p:sp>
        <p:nvSpPr>
          <p:cNvPr id="4" name="AutoShape 16">
            <a:extLst>
              <a:ext uri="{FF2B5EF4-FFF2-40B4-BE49-F238E27FC236}">
                <a16:creationId xmlns:a16="http://schemas.microsoft.com/office/drawing/2014/main" id="{7646AF94-A01C-3DCD-D802-5A8A716193FA}"/>
              </a:ext>
            </a:extLst>
          </p:cNvPr>
          <p:cNvSpPr/>
          <p:nvPr/>
        </p:nvSpPr>
        <p:spPr>
          <a:xfrm>
            <a:off x="1060142" y="8572500"/>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7" name="TextBox 6">
            <a:extLst>
              <a:ext uri="{FF2B5EF4-FFF2-40B4-BE49-F238E27FC236}">
                <a16:creationId xmlns:a16="http://schemas.microsoft.com/office/drawing/2014/main" id="{7F281312-D4DD-EFCA-2C18-3304F6A79513}"/>
              </a:ext>
            </a:extLst>
          </p:cNvPr>
          <p:cNvSpPr txBox="1"/>
          <p:nvPr/>
        </p:nvSpPr>
        <p:spPr>
          <a:xfrm>
            <a:off x="4893129" y="8641801"/>
            <a:ext cx="12395200" cy="435889"/>
          </a:xfrm>
          <a:prstGeom prst="rect">
            <a:avLst/>
          </a:prstGeom>
          <a:noFill/>
        </p:spPr>
        <p:txBody>
          <a:bodyPr wrap="square">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14 - 20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2016472">
            <a:off x="12138332" y="3535728"/>
            <a:ext cx="8142234" cy="9884351"/>
          </a:xfrm>
          <a:custGeom>
            <a:avLst/>
            <a:gdLst/>
            <a:ahLst/>
            <a:cxnLst/>
            <a:rect l="l" t="t" r="r" b="b"/>
            <a:pathLst>
              <a:path w="8142234" h="9884351">
                <a:moveTo>
                  <a:pt x="0" y="0"/>
                </a:moveTo>
                <a:lnTo>
                  <a:pt x="8142234" y="0"/>
                </a:lnTo>
                <a:lnTo>
                  <a:pt x="8142234" y="9884351"/>
                </a:lnTo>
                <a:lnTo>
                  <a:pt x="0" y="9884351"/>
                </a:lnTo>
                <a:lnTo>
                  <a:pt x="0" y="0"/>
                </a:lnTo>
                <a:close/>
              </a:path>
            </a:pathLst>
          </a:custGeom>
          <a:blipFill>
            <a:blip r:embed="rId2"/>
            <a:stretch>
              <a:fillRect/>
            </a:stretch>
          </a:blipFill>
        </p:spPr>
        <p:txBody>
          <a:bodyPr/>
          <a:lstStyle/>
          <a:p>
            <a:endParaRPr lang="en-JO"/>
          </a:p>
        </p:txBody>
      </p:sp>
      <p:sp>
        <p:nvSpPr>
          <p:cNvPr id="3" name="Freeform 3"/>
          <p:cNvSpPr/>
          <p:nvPr/>
        </p:nvSpPr>
        <p:spPr>
          <a:xfrm rot="1819234">
            <a:off x="-2033391" y="-3137197"/>
            <a:ext cx="8825839" cy="10086673"/>
          </a:xfrm>
          <a:custGeom>
            <a:avLst/>
            <a:gdLst/>
            <a:ahLst/>
            <a:cxnLst/>
            <a:rect l="l" t="t" r="r" b="b"/>
            <a:pathLst>
              <a:path w="8825839" h="10086673">
                <a:moveTo>
                  <a:pt x="0" y="0"/>
                </a:moveTo>
                <a:lnTo>
                  <a:pt x="8825838" y="0"/>
                </a:lnTo>
                <a:lnTo>
                  <a:pt x="8825838" y="10086672"/>
                </a:lnTo>
                <a:lnTo>
                  <a:pt x="0" y="10086672"/>
                </a:lnTo>
                <a:lnTo>
                  <a:pt x="0" y="0"/>
                </a:lnTo>
                <a:close/>
              </a:path>
            </a:pathLst>
          </a:custGeom>
          <a:blipFill>
            <a:blip r:embed="rId3"/>
            <a:stretch>
              <a:fillRect/>
            </a:stretch>
          </a:blipFill>
        </p:spPr>
        <p:txBody>
          <a:bodyPr/>
          <a:lstStyle/>
          <a:p>
            <a:endParaRPr lang="en-JO"/>
          </a:p>
        </p:txBody>
      </p:sp>
      <p:sp>
        <p:nvSpPr>
          <p:cNvPr id="4" name="TextBox 4"/>
          <p:cNvSpPr txBox="1"/>
          <p:nvPr/>
        </p:nvSpPr>
        <p:spPr>
          <a:xfrm>
            <a:off x="11281452" y="9441136"/>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15 - 20</a:t>
            </a:r>
          </a:p>
        </p:txBody>
      </p:sp>
      <p:sp>
        <p:nvSpPr>
          <p:cNvPr id="5" name="TextBox 5"/>
          <p:cNvSpPr txBox="1"/>
          <p:nvPr/>
        </p:nvSpPr>
        <p:spPr>
          <a:xfrm>
            <a:off x="1025071" y="9441136"/>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6" name="TextBox 6"/>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7" name="TextBox 7"/>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9" name="AutoShape 9"/>
          <p:cNvSpPr/>
          <p:nvPr/>
        </p:nvSpPr>
        <p:spPr>
          <a:xfrm>
            <a:off x="1040792" y="9296991"/>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10" name="TextBox 9">
            <a:extLst>
              <a:ext uri="{FF2B5EF4-FFF2-40B4-BE49-F238E27FC236}">
                <a16:creationId xmlns:a16="http://schemas.microsoft.com/office/drawing/2014/main" id="{6E21C9DE-0810-8F0A-0355-1E32B64C798D}"/>
              </a:ext>
            </a:extLst>
          </p:cNvPr>
          <p:cNvSpPr txBox="1"/>
          <p:nvPr/>
        </p:nvSpPr>
        <p:spPr>
          <a:xfrm>
            <a:off x="1040792" y="2783504"/>
            <a:ext cx="15046781" cy="2123658"/>
          </a:xfrm>
          <a:prstGeom prst="rect">
            <a:avLst/>
          </a:prstGeom>
          <a:noFill/>
        </p:spPr>
        <p:txBody>
          <a:bodyPr wrap="square" rtlCol="0">
            <a:spAutoFit/>
          </a:bodyPr>
          <a:lstStyle/>
          <a:p>
            <a:r>
              <a:rPr lang="en-JO" sz="2400" dirty="0"/>
              <a:t>The SVC model was compared with another scikitlearn ligistic regression(LOG) modelbefor eintegration to Moodify</a:t>
            </a:r>
          </a:p>
          <a:p>
            <a:endParaRPr lang="en-JO" sz="2400" dirty="0"/>
          </a:p>
          <a:p>
            <a:pPr marL="800100" lvl="1" indent="-342900">
              <a:buFont typeface="Arial" panose="020B0604020202020204" pitchFamily="34" charset="0"/>
              <a:buChar char="•"/>
            </a:pPr>
            <a:r>
              <a:rPr lang="en-JO" sz="2400" dirty="0"/>
              <a:t>Logistic regression model(LOG) accuracy: 0.87</a:t>
            </a:r>
          </a:p>
          <a:p>
            <a:pPr marL="800100" lvl="1" indent="-342900">
              <a:buFont typeface="Arial" panose="020B0604020202020204" pitchFamily="34" charset="0"/>
              <a:buChar char="•"/>
            </a:pPr>
            <a:r>
              <a:rPr lang="en-JO" sz="2400" dirty="0"/>
              <a:t>Support Vector model(SVC) accuracy: 0.86</a:t>
            </a:r>
          </a:p>
          <a:p>
            <a:endParaRPr lang="en-JO" dirty="0"/>
          </a:p>
          <a:p>
            <a:endParaRPr lang="en-JO" dirty="0"/>
          </a:p>
        </p:txBody>
      </p:sp>
      <p:pic>
        <p:nvPicPr>
          <p:cNvPr id="12" name="Picture 11" descr="A diagram of a confusion matrix&#10;&#10;Description automatically generated">
            <a:extLst>
              <a:ext uri="{FF2B5EF4-FFF2-40B4-BE49-F238E27FC236}">
                <a16:creationId xmlns:a16="http://schemas.microsoft.com/office/drawing/2014/main" id="{8C0256C1-06EF-C04E-DC88-FB99DC5F8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3771" y="4693460"/>
            <a:ext cx="6257868" cy="4381500"/>
          </a:xfrm>
          <a:prstGeom prst="rect">
            <a:avLst/>
          </a:prstGeom>
        </p:spPr>
      </p:pic>
      <p:pic>
        <p:nvPicPr>
          <p:cNvPr id="14" name="Picture 13" descr="A diagram of a confusion matrix&#10;&#10;Description automatically generated">
            <a:extLst>
              <a:ext uri="{FF2B5EF4-FFF2-40B4-BE49-F238E27FC236}">
                <a16:creationId xmlns:a16="http://schemas.microsoft.com/office/drawing/2014/main" id="{0B745C1E-CD71-1DF0-E03F-5DA5CE53C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0064" y="4693460"/>
            <a:ext cx="6335588" cy="4381500"/>
          </a:xfrm>
          <a:prstGeom prst="rect">
            <a:avLst/>
          </a:prstGeom>
        </p:spPr>
      </p:pic>
      <p:sp>
        <p:nvSpPr>
          <p:cNvPr id="11" name="TextBox 10">
            <a:extLst>
              <a:ext uri="{FF2B5EF4-FFF2-40B4-BE49-F238E27FC236}">
                <a16:creationId xmlns:a16="http://schemas.microsoft.com/office/drawing/2014/main" id="{33D61279-F501-37F6-75B5-74710134ACE9}"/>
              </a:ext>
            </a:extLst>
          </p:cNvPr>
          <p:cNvSpPr txBox="1"/>
          <p:nvPr/>
        </p:nvSpPr>
        <p:spPr>
          <a:xfrm>
            <a:off x="3942746" y="1754505"/>
            <a:ext cx="11220732" cy="707886"/>
          </a:xfrm>
          <a:prstGeom prst="rect">
            <a:avLst/>
          </a:prstGeom>
          <a:noFill/>
        </p:spPr>
        <p:txBody>
          <a:bodyPr wrap="square" rtlCol="0">
            <a:spAutoFit/>
          </a:bodyPr>
          <a:lstStyle/>
          <a:p>
            <a:r>
              <a:rPr lang="en-US" sz="4000" b="1" u="sng" dirty="0">
                <a:latin typeface="TT Commons Pro Expanded" panose="020B0604020202020204" charset="0"/>
              </a:rPr>
              <a:t>Training &amp; Comparing Scikit-learn Models</a:t>
            </a:r>
            <a:endParaRPr lang="en-AE" sz="4000" b="1" u="sng" dirty="0">
              <a:latin typeface="TT Commons Pro Expanded"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915E110-67B6-4122-89A2-033B935D8C85}"/>
              </a:ext>
            </a:extLst>
          </p:cNvPr>
          <p:cNvSpPr/>
          <p:nvPr/>
        </p:nvSpPr>
        <p:spPr>
          <a:xfrm rot="2016472">
            <a:off x="12494417" y="3446580"/>
            <a:ext cx="8142234" cy="9884351"/>
          </a:xfrm>
          <a:custGeom>
            <a:avLst/>
            <a:gdLst/>
            <a:ahLst/>
            <a:cxnLst/>
            <a:rect l="l" t="t" r="r" b="b"/>
            <a:pathLst>
              <a:path w="8142234" h="9884351">
                <a:moveTo>
                  <a:pt x="0" y="0"/>
                </a:moveTo>
                <a:lnTo>
                  <a:pt x="8142234" y="0"/>
                </a:lnTo>
                <a:lnTo>
                  <a:pt x="8142234" y="9884351"/>
                </a:lnTo>
                <a:lnTo>
                  <a:pt x="0" y="9884351"/>
                </a:lnTo>
                <a:lnTo>
                  <a:pt x="0" y="0"/>
                </a:lnTo>
                <a:close/>
              </a:path>
            </a:pathLst>
          </a:custGeom>
          <a:blipFill>
            <a:blip r:embed="rId2"/>
            <a:stretch>
              <a:fillRect/>
            </a:stretch>
          </a:blipFill>
        </p:spPr>
        <p:txBody>
          <a:bodyPr/>
          <a:lstStyle/>
          <a:p>
            <a:endParaRPr lang="en-JO"/>
          </a:p>
        </p:txBody>
      </p:sp>
      <p:sp>
        <p:nvSpPr>
          <p:cNvPr id="3" name="TextBox 2">
            <a:extLst>
              <a:ext uri="{FF2B5EF4-FFF2-40B4-BE49-F238E27FC236}">
                <a16:creationId xmlns:a16="http://schemas.microsoft.com/office/drawing/2014/main" id="{C379F2A8-4F23-9888-4A40-FBB6E636CA9A}"/>
              </a:ext>
            </a:extLst>
          </p:cNvPr>
          <p:cNvSpPr txBox="1"/>
          <p:nvPr/>
        </p:nvSpPr>
        <p:spPr>
          <a:xfrm>
            <a:off x="838200" y="1422477"/>
            <a:ext cx="16687800" cy="646331"/>
          </a:xfrm>
          <a:prstGeom prst="rect">
            <a:avLst/>
          </a:prstGeom>
          <a:noFill/>
        </p:spPr>
        <p:txBody>
          <a:bodyPr wrap="square" rtlCol="0">
            <a:spAutoFit/>
          </a:bodyPr>
          <a:lstStyle/>
          <a:p>
            <a:pPr algn="ctr"/>
            <a:r>
              <a:rPr lang="en-JO" sz="3600" b="1" u="sng" dirty="0">
                <a:latin typeface="TT Commons Pro Expanded" panose="020B0604020202020204" charset="0"/>
              </a:rPr>
              <a:t>SVC </a:t>
            </a:r>
            <a:r>
              <a:rPr lang="en-US" sz="3600" b="1" u="sng" dirty="0">
                <a:latin typeface="TT Commons Pro Expanded" panose="020B0604020202020204" charset="0"/>
              </a:rPr>
              <a:t>M</a:t>
            </a:r>
            <a:r>
              <a:rPr lang="en-JO" sz="3600" b="1" u="sng" dirty="0">
                <a:latin typeface="TT Commons Pro Expanded" panose="020B0604020202020204" charset="0"/>
              </a:rPr>
              <a:t>odel </a:t>
            </a:r>
            <a:r>
              <a:rPr lang="en-US" sz="3600" b="1" u="sng" dirty="0">
                <a:latin typeface="TT Commons Pro Expanded" panose="020B0604020202020204" charset="0"/>
              </a:rPr>
              <a:t>I</a:t>
            </a:r>
            <a:r>
              <a:rPr lang="en-JO" sz="3600" b="1" u="sng" dirty="0">
                <a:latin typeface="TT Commons Pro Expanded" panose="020B0604020202020204" charset="0"/>
              </a:rPr>
              <a:t>ntegration</a:t>
            </a:r>
          </a:p>
        </p:txBody>
      </p:sp>
      <p:sp>
        <p:nvSpPr>
          <p:cNvPr id="4" name="TextBox 3">
            <a:extLst>
              <a:ext uri="{FF2B5EF4-FFF2-40B4-BE49-F238E27FC236}">
                <a16:creationId xmlns:a16="http://schemas.microsoft.com/office/drawing/2014/main" id="{47E83BA6-0348-EEC1-7111-D1C543679DD8}"/>
              </a:ext>
            </a:extLst>
          </p:cNvPr>
          <p:cNvSpPr txBox="1"/>
          <p:nvPr/>
        </p:nvSpPr>
        <p:spPr>
          <a:xfrm>
            <a:off x="838200" y="2306925"/>
            <a:ext cx="16459200" cy="2492990"/>
          </a:xfrm>
          <a:prstGeom prst="rect">
            <a:avLst/>
          </a:prstGeom>
          <a:noFill/>
        </p:spPr>
        <p:txBody>
          <a:bodyPr wrap="square" rtlCol="0">
            <a:spAutoFit/>
          </a:bodyPr>
          <a:lstStyle/>
          <a:p>
            <a:r>
              <a:rPr lang="en-JO" sz="2400" b="1" dirty="0"/>
              <a:t>Oroginally the model would make a user record his voice to fetch the audio and create a prediction for it, due to complication with signal processing inside of Swift UI, the models general  functionality was displayed using two buttons:</a:t>
            </a:r>
          </a:p>
          <a:p>
            <a:endParaRPr lang="en-JO" sz="2400" b="1" dirty="0"/>
          </a:p>
          <a:p>
            <a:pPr marL="800100" lvl="1" indent="-342900">
              <a:buFont typeface="+mj-lt"/>
              <a:buAutoNum type="arabicPeriod"/>
            </a:pPr>
            <a:r>
              <a:rPr lang="en-US" sz="2400" dirty="0"/>
              <a:t>F</a:t>
            </a:r>
            <a:r>
              <a:rPr lang="en-JO" sz="2400" dirty="0"/>
              <a:t>irst button would load a (.txt) file with 180 comma seperated happy audio features</a:t>
            </a:r>
          </a:p>
          <a:p>
            <a:pPr marL="800100" lvl="1" indent="-342900">
              <a:buFont typeface="+mj-lt"/>
              <a:buAutoNum type="arabicPeriod"/>
            </a:pPr>
            <a:r>
              <a:rPr lang="en-US" sz="2400" dirty="0"/>
              <a:t>Second</a:t>
            </a:r>
            <a:r>
              <a:rPr lang="en-JO" sz="2400" dirty="0"/>
              <a:t> button would load a (.txt) file with 180 comma seperated sad audio features</a:t>
            </a:r>
          </a:p>
          <a:p>
            <a:pPr marL="342900" indent="-342900">
              <a:buFont typeface="+mj-lt"/>
              <a:buAutoNum type="arabicPeriod"/>
            </a:pPr>
            <a:endParaRPr lang="en-JO" dirty="0"/>
          </a:p>
          <a:p>
            <a:pPr marL="342900" indent="-342900">
              <a:buFont typeface="+mj-lt"/>
              <a:buAutoNum type="arabicPeriod"/>
            </a:pPr>
            <a:endParaRPr lang="en-JO" dirty="0"/>
          </a:p>
        </p:txBody>
      </p:sp>
      <p:pic>
        <p:nvPicPr>
          <p:cNvPr id="6" name="Picture 5">
            <a:extLst>
              <a:ext uri="{FF2B5EF4-FFF2-40B4-BE49-F238E27FC236}">
                <a16:creationId xmlns:a16="http://schemas.microsoft.com/office/drawing/2014/main" id="{7E7ED15A-B97C-DD26-DD51-1107EFC27429}"/>
              </a:ext>
            </a:extLst>
          </p:cNvPr>
          <p:cNvPicPr>
            <a:picLocks noChangeAspect="1"/>
          </p:cNvPicPr>
          <p:nvPr/>
        </p:nvPicPr>
        <p:blipFill>
          <a:blip r:embed="rId3">
            <a:duotone>
              <a:schemeClr val="accent1">
                <a:shade val="45000"/>
                <a:satMod val="135000"/>
              </a:schemeClr>
              <a:prstClr val="white"/>
            </a:duotone>
            <a:alphaModFix/>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057400" y="5124450"/>
            <a:ext cx="14716125" cy="3539773"/>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81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AA617877-A46D-E216-5BC3-711455AD5841}"/>
              </a:ext>
            </a:extLst>
          </p:cNvPr>
          <p:cNvSpPr txBox="1"/>
          <p:nvPr/>
        </p:nvSpPr>
        <p:spPr>
          <a:xfrm>
            <a:off x="838200" y="648948"/>
            <a:ext cx="11350170" cy="361637"/>
          </a:xfrm>
          <a:prstGeom prst="rect">
            <a:avLst/>
          </a:prstGeom>
          <a:noFill/>
        </p:spPr>
        <p:txBody>
          <a:bodyPr wrap="square">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9" name="TextBox 8">
            <a:extLst>
              <a:ext uri="{FF2B5EF4-FFF2-40B4-BE49-F238E27FC236}">
                <a16:creationId xmlns:a16="http://schemas.microsoft.com/office/drawing/2014/main" id="{0D13D1D0-01B0-03CB-6F87-812F35FCFCDC}"/>
              </a:ext>
            </a:extLst>
          </p:cNvPr>
          <p:cNvSpPr txBox="1"/>
          <p:nvPr/>
        </p:nvSpPr>
        <p:spPr>
          <a:xfrm>
            <a:off x="5452384" y="611131"/>
            <a:ext cx="11350170" cy="361637"/>
          </a:xfrm>
          <a:prstGeom prst="rect">
            <a:avLst/>
          </a:prstGeom>
          <a:noFill/>
        </p:spPr>
        <p:txBody>
          <a:bodyPr wrap="square">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10" name="TextBox 4">
            <a:extLst>
              <a:ext uri="{FF2B5EF4-FFF2-40B4-BE49-F238E27FC236}">
                <a16:creationId xmlns:a16="http://schemas.microsoft.com/office/drawing/2014/main" id="{EA17E952-282A-5127-76C7-05D7DB83E6B6}"/>
              </a:ext>
            </a:extLst>
          </p:cNvPr>
          <p:cNvSpPr txBox="1"/>
          <p:nvPr/>
        </p:nvSpPr>
        <p:spPr>
          <a:xfrm>
            <a:off x="11281452" y="9441136"/>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16 - 20</a:t>
            </a:r>
          </a:p>
        </p:txBody>
      </p:sp>
      <p:sp>
        <p:nvSpPr>
          <p:cNvPr id="11" name="TextBox 5">
            <a:extLst>
              <a:ext uri="{FF2B5EF4-FFF2-40B4-BE49-F238E27FC236}">
                <a16:creationId xmlns:a16="http://schemas.microsoft.com/office/drawing/2014/main" id="{EB66C108-006F-C81B-5232-CBE98C63609C}"/>
              </a:ext>
            </a:extLst>
          </p:cNvPr>
          <p:cNvSpPr txBox="1"/>
          <p:nvPr/>
        </p:nvSpPr>
        <p:spPr>
          <a:xfrm>
            <a:off x="1025071" y="9441136"/>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12" name="AutoShape 9">
            <a:extLst>
              <a:ext uri="{FF2B5EF4-FFF2-40B4-BE49-F238E27FC236}">
                <a16:creationId xmlns:a16="http://schemas.microsoft.com/office/drawing/2014/main" id="{8B62639A-15D2-94E0-BBE9-42CF0D831A63}"/>
              </a:ext>
            </a:extLst>
          </p:cNvPr>
          <p:cNvSpPr/>
          <p:nvPr/>
        </p:nvSpPr>
        <p:spPr>
          <a:xfrm>
            <a:off x="1040792" y="9296991"/>
            <a:ext cx="16199158" cy="0"/>
          </a:xfrm>
          <a:prstGeom prst="line">
            <a:avLst/>
          </a:prstGeom>
          <a:ln w="19050" cap="flat">
            <a:solidFill>
              <a:srgbClr val="000000"/>
            </a:solidFill>
            <a:prstDash val="solid"/>
            <a:headEnd type="none" w="sm" len="sm"/>
            <a:tailEnd type="none" w="sm" len="sm"/>
          </a:ln>
        </p:spPr>
        <p:txBody>
          <a:bodyPr/>
          <a:lstStyle/>
          <a:p>
            <a:endParaRPr lang="en-JO"/>
          </a:p>
        </p:txBody>
      </p:sp>
    </p:spTree>
    <p:extLst>
      <p:ext uri="{BB962C8B-B14F-4D97-AF65-F5344CB8AC3E}">
        <p14:creationId xmlns:p14="http://schemas.microsoft.com/office/powerpoint/2010/main" val="1930976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291F-FA9E-0B53-F38C-D6A88F24B923}"/>
              </a:ext>
            </a:extLst>
          </p:cNvPr>
          <p:cNvSpPr>
            <a:spLocks noGrp="1"/>
          </p:cNvSpPr>
          <p:nvPr>
            <p:ph type="title"/>
          </p:nvPr>
        </p:nvSpPr>
        <p:spPr>
          <a:xfrm>
            <a:off x="1040792" y="2036190"/>
            <a:ext cx="9829800" cy="1143000"/>
          </a:xfrm>
        </p:spPr>
        <p:txBody>
          <a:bodyPr>
            <a:normAutofit fontScale="90000"/>
          </a:bodyPr>
          <a:lstStyle/>
          <a:p>
            <a:r>
              <a:rPr lang="en-JO" b="1" u="sng" dirty="0">
                <a:latin typeface="TT Commons Pro Expanded" panose="020B0604020202020204" charset="0"/>
              </a:rPr>
              <a:t>Youtube API for opening music video</a:t>
            </a:r>
          </a:p>
        </p:txBody>
      </p:sp>
      <p:sp>
        <p:nvSpPr>
          <p:cNvPr id="3" name="Freeform 2">
            <a:extLst>
              <a:ext uri="{FF2B5EF4-FFF2-40B4-BE49-F238E27FC236}">
                <a16:creationId xmlns:a16="http://schemas.microsoft.com/office/drawing/2014/main" id="{B075FC0F-D7E4-3A91-AC19-D1E53CACABEB}"/>
              </a:ext>
            </a:extLst>
          </p:cNvPr>
          <p:cNvSpPr/>
          <p:nvPr/>
        </p:nvSpPr>
        <p:spPr>
          <a:xfrm rot="2016472">
            <a:off x="9878854" y="665111"/>
            <a:ext cx="12270918" cy="14896410"/>
          </a:xfrm>
          <a:custGeom>
            <a:avLst/>
            <a:gdLst/>
            <a:ahLst/>
            <a:cxnLst/>
            <a:rect l="l" t="t" r="r" b="b"/>
            <a:pathLst>
              <a:path w="12270918" h="14896410">
                <a:moveTo>
                  <a:pt x="0" y="0"/>
                </a:moveTo>
                <a:lnTo>
                  <a:pt x="12270917" y="0"/>
                </a:lnTo>
                <a:lnTo>
                  <a:pt x="12270917" y="14896410"/>
                </a:lnTo>
                <a:lnTo>
                  <a:pt x="0" y="14896410"/>
                </a:lnTo>
                <a:lnTo>
                  <a:pt x="0" y="0"/>
                </a:lnTo>
                <a:close/>
              </a:path>
            </a:pathLst>
          </a:custGeom>
          <a:blipFill>
            <a:blip r:embed="rId2"/>
            <a:stretch>
              <a:fillRect/>
            </a:stretch>
          </a:blipFill>
        </p:spPr>
        <p:txBody>
          <a:bodyPr/>
          <a:lstStyle/>
          <a:p>
            <a:endParaRPr lang="en-JO"/>
          </a:p>
        </p:txBody>
      </p:sp>
      <p:sp>
        <p:nvSpPr>
          <p:cNvPr id="5" name="TextBox 4">
            <a:extLst>
              <a:ext uri="{FF2B5EF4-FFF2-40B4-BE49-F238E27FC236}">
                <a16:creationId xmlns:a16="http://schemas.microsoft.com/office/drawing/2014/main" id="{8C0661B4-F58C-2C71-42AE-4B748E0658B6}"/>
              </a:ext>
            </a:extLst>
          </p:cNvPr>
          <p:cNvSpPr txBox="1"/>
          <p:nvPr/>
        </p:nvSpPr>
        <p:spPr>
          <a:xfrm>
            <a:off x="1009350" y="4039254"/>
            <a:ext cx="16230600" cy="3970318"/>
          </a:xfrm>
          <a:prstGeom prst="rect">
            <a:avLst/>
          </a:prstGeom>
          <a:noFill/>
        </p:spPr>
        <p:txBody>
          <a:bodyPr wrap="square" rtlCol="0">
            <a:spAutoFit/>
          </a:bodyPr>
          <a:lstStyle/>
          <a:p>
            <a:r>
              <a:rPr lang="en-JO" sz="2800" dirty="0"/>
              <a:t>The last feature that was used in Moodify App was the ability to expand the user experience to enjoy not just muisc audio but also the music videos using Youtube API for fetching the video id, the process:</a:t>
            </a:r>
          </a:p>
          <a:p>
            <a:endParaRPr lang="en-JO" sz="2800" dirty="0"/>
          </a:p>
          <a:p>
            <a:pPr marL="971550" lvl="1" indent="-514350">
              <a:buFont typeface="+mj-lt"/>
              <a:buAutoNum type="arabicPeriod"/>
            </a:pPr>
            <a:r>
              <a:rPr lang="en-US" sz="2800" dirty="0"/>
              <a:t>A</a:t>
            </a:r>
            <a:r>
              <a:rPr lang="en-JO" sz="2800" dirty="0"/>
              <a:t>n API key was retrieved from Google Console</a:t>
            </a:r>
          </a:p>
          <a:p>
            <a:pPr marL="971550" lvl="1" indent="-514350">
              <a:buFont typeface="+mj-lt"/>
              <a:buAutoNum type="arabicPeriod"/>
            </a:pPr>
            <a:r>
              <a:rPr lang="en-JO" sz="2800" dirty="0"/>
              <a:t> watch video symbol would trigger an instance of a youtube manager class for sending an HTTP request to youtube</a:t>
            </a:r>
          </a:p>
          <a:p>
            <a:pPr marL="971550" lvl="1" indent="-514350">
              <a:buFont typeface="+mj-lt"/>
              <a:buAutoNum type="arabicPeriod"/>
            </a:pPr>
            <a:r>
              <a:rPr lang="en-US" sz="2800" dirty="0"/>
              <a:t>T</a:t>
            </a:r>
            <a:r>
              <a:rPr lang="en-JO" sz="2800" dirty="0"/>
              <a:t>he respon</a:t>
            </a:r>
            <a:r>
              <a:rPr lang="en-US" sz="2800" dirty="0"/>
              <a:t>s</a:t>
            </a:r>
            <a:r>
              <a:rPr lang="en-JO" sz="2800" dirty="0"/>
              <a:t>e is 5 videos that are fetched with their id’s</a:t>
            </a:r>
          </a:p>
          <a:p>
            <a:pPr marL="971550" lvl="1" indent="-514350">
              <a:buFont typeface="+mj-lt"/>
              <a:buAutoNum type="arabicPeriod"/>
            </a:pPr>
            <a:r>
              <a:rPr lang="en-US" sz="2800" dirty="0"/>
              <a:t>T</a:t>
            </a:r>
            <a:r>
              <a:rPr lang="en-JO" sz="2800" dirty="0"/>
              <a:t>he first video id from the videos array returned is then opened through a WebViewKit(Apple Framework)</a:t>
            </a:r>
          </a:p>
        </p:txBody>
      </p:sp>
      <p:sp>
        <p:nvSpPr>
          <p:cNvPr id="4" name="TextBox 4">
            <a:extLst>
              <a:ext uri="{FF2B5EF4-FFF2-40B4-BE49-F238E27FC236}">
                <a16:creationId xmlns:a16="http://schemas.microsoft.com/office/drawing/2014/main" id="{C545BA5C-6B9F-B835-1FF7-671DDE77B1F5}"/>
              </a:ext>
            </a:extLst>
          </p:cNvPr>
          <p:cNvSpPr txBox="1"/>
          <p:nvPr/>
        </p:nvSpPr>
        <p:spPr>
          <a:xfrm>
            <a:off x="11281452" y="9441136"/>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17 - 20</a:t>
            </a:r>
          </a:p>
        </p:txBody>
      </p:sp>
      <p:sp>
        <p:nvSpPr>
          <p:cNvPr id="6" name="TextBox 5">
            <a:extLst>
              <a:ext uri="{FF2B5EF4-FFF2-40B4-BE49-F238E27FC236}">
                <a16:creationId xmlns:a16="http://schemas.microsoft.com/office/drawing/2014/main" id="{E37BB7BB-C949-5477-9A89-5ECBA34718BA}"/>
              </a:ext>
            </a:extLst>
          </p:cNvPr>
          <p:cNvSpPr txBox="1"/>
          <p:nvPr/>
        </p:nvSpPr>
        <p:spPr>
          <a:xfrm>
            <a:off x="1025071" y="9441136"/>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7" name="AutoShape 9">
            <a:extLst>
              <a:ext uri="{FF2B5EF4-FFF2-40B4-BE49-F238E27FC236}">
                <a16:creationId xmlns:a16="http://schemas.microsoft.com/office/drawing/2014/main" id="{49392F27-2C8E-CDB2-6C70-8253228CEBC0}"/>
              </a:ext>
            </a:extLst>
          </p:cNvPr>
          <p:cNvSpPr/>
          <p:nvPr/>
        </p:nvSpPr>
        <p:spPr>
          <a:xfrm>
            <a:off x="1040792" y="9296991"/>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8" name="TextBox 6">
            <a:extLst>
              <a:ext uri="{FF2B5EF4-FFF2-40B4-BE49-F238E27FC236}">
                <a16:creationId xmlns:a16="http://schemas.microsoft.com/office/drawing/2014/main" id="{14E3476C-1DCE-4E18-B15F-3B32A7ED55F2}"/>
              </a:ext>
            </a:extLst>
          </p:cNvPr>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9" name="TextBox 7">
            <a:extLst>
              <a:ext uri="{FF2B5EF4-FFF2-40B4-BE49-F238E27FC236}">
                <a16:creationId xmlns:a16="http://schemas.microsoft.com/office/drawing/2014/main" id="{07910782-9AC6-832B-9008-AB6D8C75466D}"/>
              </a:ext>
            </a:extLst>
          </p:cNvPr>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Tree>
    <p:extLst>
      <p:ext uri="{BB962C8B-B14F-4D97-AF65-F5344CB8AC3E}">
        <p14:creationId xmlns:p14="http://schemas.microsoft.com/office/powerpoint/2010/main" val="218898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FE7D3-2C3C-EF55-46E4-3AA84F7196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23C4A-6BD8-E425-C355-A49C8054D624}"/>
              </a:ext>
            </a:extLst>
          </p:cNvPr>
          <p:cNvSpPr>
            <a:spLocks noGrp="1"/>
          </p:cNvSpPr>
          <p:nvPr>
            <p:ph type="title"/>
          </p:nvPr>
        </p:nvSpPr>
        <p:spPr>
          <a:xfrm>
            <a:off x="1040792" y="1817008"/>
            <a:ext cx="3044148" cy="1143000"/>
          </a:xfrm>
        </p:spPr>
        <p:txBody>
          <a:bodyPr>
            <a:normAutofit/>
          </a:bodyPr>
          <a:lstStyle/>
          <a:p>
            <a:r>
              <a:rPr lang="en-US" sz="4000" b="1" u="sng" dirty="0">
                <a:latin typeface="TT Commons Pro Expanded" panose="020B0604020202020204" charset="0"/>
              </a:rPr>
              <a:t>Results</a:t>
            </a:r>
            <a:endParaRPr lang="en-JO" sz="4000" b="1" u="sng" dirty="0">
              <a:latin typeface="TT Commons Pro Expanded" panose="020B0604020202020204" charset="0"/>
            </a:endParaRPr>
          </a:p>
        </p:txBody>
      </p:sp>
      <p:sp>
        <p:nvSpPr>
          <p:cNvPr id="3" name="Freeform 2">
            <a:extLst>
              <a:ext uri="{FF2B5EF4-FFF2-40B4-BE49-F238E27FC236}">
                <a16:creationId xmlns:a16="http://schemas.microsoft.com/office/drawing/2014/main" id="{E6908669-BE87-6187-80F9-EE05DA89C3D1}"/>
              </a:ext>
            </a:extLst>
          </p:cNvPr>
          <p:cNvSpPr/>
          <p:nvPr/>
        </p:nvSpPr>
        <p:spPr>
          <a:xfrm rot="2016472">
            <a:off x="9878854" y="665111"/>
            <a:ext cx="12270918" cy="14896410"/>
          </a:xfrm>
          <a:custGeom>
            <a:avLst/>
            <a:gdLst/>
            <a:ahLst/>
            <a:cxnLst/>
            <a:rect l="l" t="t" r="r" b="b"/>
            <a:pathLst>
              <a:path w="12270918" h="14896410">
                <a:moveTo>
                  <a:pt x="0" y="0"/>
                </a:moveTo>
                <a:lnTo>
                  <a:pt x="12270917" y="0"/>
                </a:lnTo>
                <a:lnTo>
                  <a:pt x="12270917" y="14896410"/>
                </a:lnTo>
                <a:lnTo>
                  <a:pt x="0" y="14896410"/>
                </a:lnTo>
                <a:lnTo>
                  <a:pt x="0" y="0"/>
                </a:lnTo>
                <a:close/>
              </a:path>
            </a:pathLst>
          </a:custGeom>
          <a:blipFill>
            <a:blip r:embed="rId3"/>
            <a:stretch>
              <a:fillRect/>
            </a:stretch>
          </a:blipFill>
        </p:spPr>
        <p:txBody>
          <a:bodyPr/>
          <a:lstStyle/>
          <a:p>
            <a:endParaRPr lang="en-JO"/>
          </a:p>
        </p:txBody>
      </p:sp>
      <p:sp>
        <p:nvSpPr>
          <p:cNvPr id="4" name="TextBox 4">
            <a:extLst>
              <a:ext uri="{FF2B5EF4-FFF2-40B4-BE49-F238E27FC236}">
                <a16:creationId xmlns:a16="http://schemas.microsoft.com/office/drawing/2014/main" id="{849EEDBC-74EF-07A4-ACB0-21AF9352B48E}"/>
              </a:ext>
            </a:extLst>
          </p:cNvPr>
          <p:cNvSpPr txBox="1"/>
          <p:nvPr/>
        </p:nvSpPr>
        <p:spPr>
          <a:xfrm>
            <a:off x="11281452" y="9441136"/>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18 - 20</a:t>
            </a:r>
          </a:p>
        </p:txBody>
      </p:sp>
      <p:sp>
        <p:nvSpPr>
          <p:cNvPr id="6" name="TextBox 5">
            <a:extLst>
              <a:ext uri="{FF2B5EF4-FFF2-40B4-BE49-F238E27FC236}">
                <a16:creationId xmlns:a16="http://schemas.microsoft.com/office/drawing/2014/main" id="{5A9F8AFC-F523-A94E-2721-47552D656A8B}"/>
              </a:ext>
            </a:extLst>
          </p:cNvPr>
          <p:cNvSpPr txBox="1"/>
          <p:nvPr/>
        </p:nvSpPr>
        <p:spPr>
          <a:xfrm>
            <a:off x="1025071" y="9441136"/>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7" name="AutoShape 9">
            <a:extLst>
              <a:ext uri="{FF2B5EF4-FFF2-40B4-BE49-F238E27FC236}">
                <a16:creationId xmlns:a16="http://schemas.microsoft.com/office/drawing/2014/main" id="{B3156868-E2BC-6225-1068-7CE62B1E87B0}"/>
              </a:ext>
            </a:extLst>
          </p:cNvPr>
          <p:cNvSpPr/>
          <p:nvPr/>
        </p:nvSpPr>
        <p:spPr>
          <a:xfrm>
            <a:off x="1040792" y="9296991"/>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8" name="TextBox 6">
            <a:extLst>
              <a:ext uri="{FF2B5EF4-FFF2-40B4-BE49-F238E27FC236}">
                <a16:creationId xmlns:a16="http://schemas.microsoft.com/office/drawing/2014/main" id="{7628CD5E-B061-62BF-89DB-5B6E41E67056}"/>
              </a:ext>
            </a:extLst>
          </p:cNvPr>
          <p:cNvSpPr txBox="1"/>
          <p:nvPr/>
        </p:nvSpPr>
        <p:spPr>
          <a:xfrm>
            <a:off x="1040792"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9" name="TextBox 7">
            <a:extLst>
              <a:ext uri="{FF2B5EF4-FFF2-40B4-BE49-F238E27FC236}">
                <a16:creationId xmlns:a16="http://schemas.microsoft.com/office/drawing/2014/main" id="{BDA96C1E-9068-B4D3-8FAF-A2FD3A20C2C8}"/>
              </a:ext>
            </a:extLst>
          </p:cNvPr>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pic>
        <p:nvPicPr>
          <p:cNvPr id="11" name="Picture 10">
            <a:extLst>
              <a:ext uri="{FF2B5EF4-FFF2-40B4-BE49-F238E27FC236}">
                <a16:creationId xmlns:a16="http://schemas.microsoft.com/office/drawing/2014/main" id="{B44C6FC6-F46F-F942-2319-23B462F90C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88566" y="3646626"/>
            <a:ext cx="2151016" cy="4463669"/>
          </a:xfrm>
          <a:prstGeom prst="rect">
            <a:avLst/>
          </a:prstGeom>
        </p:spPr>
      </p:pic>
      <p:pic>
        <p:nvPicPr>
          <p:cNvPr id="13" name="Picture 12">
            <a:extLst>
              <a:ext uri="{FF2B5EF4-FFF2-40B4-BE49-F238E27FC236}">
                <a16:creationId xmlns:a16="http://schemas.microsoft.com/office/drawing/2014/main" id="{E0930061-3B7D-2F93-86A1-BAC909A6A0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8420" y="3953986"/>
            <a:ext cx="1822226" cy="3580960"/>
          </a:xfrm>
          <a:prstGeom prst="rect">
            <a:avLst/>
          </a:prstGeom>
        </p:spPr>
      </p:pic>
      <p:pic>
        <p:nvPicPr>
          <p:cNvPr id="15" name="Picture 14">
            <a:extLst>
              <a:ext uri="{FF2B5EF4-FFF2-40B4-BE49-F238E27FC236}">
                <a16:creationId xmlns:a16="http://schemas.microsoft.com/office/drawing/2014/main" id="{541C70CC-94AC-74DC-ACEE-3287FA8431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78632" y="3646628"/>
            <a:ext cx="2017297" cy="4463669"/>
          </a:xfrm>
          <a:prstGeom prst="rect">
            <a:avLst/>
          </a:prstGeom>
        </p:spPr>
      </p:pic>
      <p:pic>
        <p:nvPicPr>
          <p:cNvPr id="17" name="Picture 16">
            <a:extLst>
              <a:ext uri="{FF2B5EF4-FFF2-40B4-BE49-F238E27FC236}">
                <a16:creationId xmlns:a16="http://schemas.microsoft.com/office/drawing/2014/main" id="{8C3D71D4-A022-C265-CE92-3CCEE04CD7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9430" y="3953981"/>
            <a:ext cx="1885721" cy="3580965"/>
          </a:xfrm>
          <a:prstGeom prst="rect">
            <a:avLst/>
          </a:prstGeom>
        </p:spPr>
      </p:pic>
      <p:pic>
        <p:nvPicPr>
          <p:cNvPr id="19" name="Picture 18">
            <a:extLst>
              <a:ext uri="{FF2B5EF4-FFF2-40B4-BE49-F238E27FC236}">
                <a16:creationId xmlns:a16="http://schemas.microsoft.com/office/drawing/2014/main" id="{31B7F5F0-E5C2-0E9F-4C7D-EBA1719E16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2708" y="3953981"/>
            <a:ext cx="2036255" cy="3597170"/>
          </a:xfrm>
          <a:prstGeom prst="rect">
            <a:avLst/>
          </a:prstGeom>
        </p:spPr>
      </p:pic>
      <p:pic>
        <p:nvPicPr>
          <p:cNvPr id="21" name="Picture 20">
            <a:extLst>
              <a:ext uri="{FF2B5EF4-FFF2-40B4-BE49-F238E27FC236}">
                <a16:creationId xmlns:a16="http://schemas.microsoft.com/office/drawing/2014/main" id="{9969DDFC-F018-254F-53F4-411FAA0C36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06922" y="5143500"/>
            <a:ext cx="3142594" cy="1469923"/>
          </a:xfrm>
          <a:prstGeom prst="rect">
            <a:avLst/>
          </a:prstGeom>
        </p:spPr>
      </p:pic>
      <p:cxnSp>
        <p:nvCxnSpPr>
          <p:cNvPr id="25" name="Straight Arrow Connector 24">
            <a:extLst>
              <a:ext uri="{FF2B5EF4-FFF2-40B4-BE49-F238E27FC236}">
                <a16:creationId xmlns:a16="http://schemas.microsoft.com/office/drawing/2014/main" id="{2375CAE6-F1B8-6D33-7B45-865F6F5D90CC}"/>
              </a:ext>
            </a:extLst>
          </p:cNvPr>
          <p:cNvCxnSpPr>
            <a:stCxn id="19" idx="3"/>
            <a:endCxn id="17" idx="1"/>
          </p:cNvCxnSpPr>
          <p:nvPr/>
        </p:nvCxnSpPr>
        <p:spPr>
          <a:xfrm flipV="1">
            <a:off x="3058963" y="5744464"/>
            <a:ext cx="640467" cy="81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5AB5DCD-6863-7A05-7C85-ABC1AA692497}"/>
              </a:ext>
            </a:extLst>
          </p:cNvPr>
          <p:cNvCxnSpPr>
            <a:stCxn id="17" idx="3"/>
            <a:endCxn id="13" idx="1"/>
          </p:cNvCxnSpPr>
          <p:nvPr/>
        </p:nvCxnSpPr>
        <p:spPr>
          <a:xfrm>
            <a:off x="5585151" y="5744464"/>
            <a:ext cx="633269"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2A6626E-6B4F-4548-BF86-197C7F1938EF}"/>
              </a:ext>
            </a:extLst>
          </p:cNvPr>
          <p:cNvCxnSpPr/>
          <p:nvPr/>
        </p:nvCxnSpPr>
        <p:spPr>
          <a:xfrm>
            <a:off x="8458200" y="3314700"/>
            <a:ext cx="0" cy="5638800"/>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B4CE313-7E7A-5EB9-529C-625C8ED2285F}"/>
              </a:ext>
            </a:extLst>
          </p:cNvPr>
          <p:cNvCxnSpPr>
            <a:stCxn id="21" idx="3"/>
            <a:endCxn id="11" idx="1"/>
          </p:cNvCxnSpPr>
          <p:nvPr/>
        </p:nvCxnSpPr>
        <p:spPr>
          <a:xfrm flipV="1">
            <a:off x="11849516" y="5878461"/>
            <a:ext cx="63905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3529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9A087-B0BB-3E82-0EE2-3B4033086EEF}"/>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6C15EFB4-5940-BD50-71B5-5789EC3A1402}"/>
              </a:ext>
            </a:extLst>
          </p:cNvPr>
          <p:cNvSpPr/>
          <p:nvPr/>
        </p:nvSpPr>
        <p:spPr>
          <a:xfrm rot="2016472">
            <a:off x="9878854" y="665111"/>
            <a:ext cx="12270918" cy="14896410"/>
          </a:xfrm>
          <a:custGeom>
            <a:avLst/>
            <a:gdLst/>
            <a:ahLst/>
            <a:cxnLst/>
            <a:rect l="l" t="t" r="r" b="b"/>
            <a:pathLst>
              <a:path w="12270918" h="14896410">
                <a:moveTo>
                  <a:pt x="0" y="0"/>
                </a:moveTo>
                <a:lnTo>
                  <a:pt x="12270917" y="0"/>
                </a:lnTo>
                <a:lnTo>
                  <a:pt x="12270917" y="14896410"/>
                </a:lnTo>
                <a:lnTo>
                  <a:pt x="0" y="14896410"/>
                </a:lnTo>
                <a:lnTo>
                  <a:pt x="0" y="0"/>
                </a:lnTo>
                <a:close/>
              </a:path>
            </a:pathLst>
          </a:custGeom>
          <a:blipFill>
            <a:blip r:embed="rId2"/>
            <a:stretch>
              <a:fillRect/>
            </a:stretch>
          </a:blipFill>
        </p:spPr>
        <p:txBody>
          <a:bodyPr/>
          <a:lstStyle/>
          <a:p>
            <a:endParaRPr lang="en-JO"/>
          </a:p>
        </p:txBody>
      </p:sp>
      <p:sp>
        <p:nvSpPr>
          <p:cNvPr id="4" name="TextBox 4">
            <a:extLst>
              <a:ext uri="{FF2B5EF4-FFF2-40B4-BE49-F238E27FC236}">
                <a16:creationId xmlns:a16="http://schemas.microsoft.com/office/drawing/2014/main" id="{F21B60FB-76E9-F201-B80F-1687BBBA03F0}"/>
              </a:ext>
            </a:extLst>
          </p:cNvPr>
          <p:cNvSpPr txBox="1"/>
          <p:nvPr/>
        </p:nvSpPr>
        <p:spPr>
          <a:xfrm>
            <a:off x="11281452" y="9441136"/>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19 - 20</a:t>
            </a:r>
          </a:p>
        </p:txBody>
      </p:sp>
      <p:sp>
        <p:nvSpPr>
          <p:cNvPr id="6" name="TextBox 5">
            <a:extLst>
              <a:ext uri="{FF2B5EF4-FFF2-40B4-BE49-F238E27FC236}">
                <a16:creationId xmlns:a16="http://schemas.microsoft.com/office/drawing/2014/main" id="{16BA21E8-5BA3-4E31-0A96-70817A87985B}"/>
              </a:ext>
            </a:extLst>
          </p:cNvPr>
          <p:cNvSpPr txBox="1"/>
          <p:nvPr/>
        </p:nvSpPr>
        <p:spPr>
          <a:xfrm>
            <a:off x="1025071" y="9441136"/>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7" name="AutoShape 9">
            <a:extLst>
              <a:ext uri="{FF2B5EF4-FFF2-40B4-BE49-F238E27FC236}">
                <a16:creationId xmlns:a16="http://schemas.microsoft.com/office/drawing/2014/main" id="{35DA86AD-5163-82F9-6F3B-7DAF404CF22B}"/>
              </a:ext>
            </a:extLst>
          </p:cNvPr>
          <p:cNvSpPr/>
          <p:nvPr/>
        </p:nvSpPr>
        <p:spPr>
          <a:xfrm>
            <a:off x="1040792" y="9296991"/>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8" name="TextBox 6">
            <a:extLst>
              <a:ext uri="{FF2B5EF4-FFF2-40B4-BE49-F238E27FC236}">
                <a16:creationId xmlns:a16="http://schemas.microsoft.com/office/drawing/2014/main" id="{0F9C1553-82DA-D795-DF7D-648501DD63C9}"/>
              </a:ext>
            </a:extLst>
          </p:cNvPr>
          <p:cNvSpPr txBox="1"/>
          <p:nvPr/>
        </p:nvSpPr>
        <p:spPr>
          <a:xfrm>
            <a:off x="1040792"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9" name="TextBox 7">
            <a:extLst>
              <a:ext uri="{FF2B5EF4-FFF2-40B4-BE49-F238E27FC236}">
                <a16:creationId xmlns:a16="http://schemas.microsoft.com/office/drawing/2014/main" id="{D466851E-0DBE-BC77-CE15-404A78754FB2}"/>
              </a:ext>
            </a:extLst>
          </p:cNvPr>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14" name="Title 13">
            <a:extLst>
              <a:ext uri="{FF2B5EF4-FFF2-40B4-BE49-F238E27FC236}">
                <a16:creationId xmlns:a16="http://schemas.microsoft.com/office/drawing/2014/main" id="{E30019A1-F8B8-AFB7-AA5E-9D8309FA9A48}"/>
              </a:ext>
            </a:extLst>
          </p:cNvPr>
          <p:cNvSpPr>
            <a:spLocks noGrp="1"/>
          </p:cNvSpPr>
          <p:nvPr>
            <p:ph type="title"/>
          </p:nvPr>
        </p:nvSpPr>
        <p:spPr>
          <a:xfrm>
            <a:off x="1025071" y="1691833"/>
            <a:ext cx="3886200" cy="1143000"/>
          </a:xfrm>
        </p:spPr>
        <p:txBody>
          <a:bodyPr>
            <a:normAutofit/>
          </a:bodyPr>
          <a:lstStyle/>
          <a:p>
            <a:r>
              <a:rPr lang="en-US" sz="4000" b="1" u="sng" dirty="0">
                <a:latin typeface="TT Commons Pro Expanded" panose="020B0604020202020204" charset="0"/>
              </a:rPr>
              <a:t>Key findings </a:t>
            </a:r>
            <a:endParaRPr lang="en-AE" sz="4000" b="1" u="sng" dirty="0">
              <a:latin typeface="TT Commons Pro Expanded" panose="020B0604020202020204" charset="0"/>
            </a:endParaRPr>
          </a:p>
        </p:txBody>
      </p:sp>
      <p:pic>
        <p:nvPicPr>
          <p:cNvPr id="18" name="Picture 17">
            <a:extLst>
              <a:ext uri="{FF2B5EF4-FFF2-40B4-BE49-F238E27FC236}">
                <a16:creationId xmlns:a16="http://schemas.microsoft.com/office/drawing/2014/main" id="{7F6D535E-4367-120B-9DE4-509047EB2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486088"/>
            <a:ext cx="6821783" cy="3493545"/>
          </a:xfrm>
          <a:prstGeom prst="rect">
            <a:avLst/>
          </a:prstGeom>
        </p:spPr>
      </p:pic>
      <p:pic>
        <p:nvPicPr>
          <p:cNvPr id="22" name="Picture 21">
            <a:extLst>
              <a:ext uri="{FF2B5EF4-FFF2-40B4-BE49-F238E27FC236}">
                <a16:creationId xmlns:a16="http://schemas.microsoft.com/office/drawing/2014/main" id="{270CC897-27E4-D909-2147-87423F493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889" y="5486087"/>
            <a:ext cx="6821783" cy="3493545"/>
          </a:xfrm>
          <a:prstGeom prst="rect">
            <a:avLst/>
          </a:prstGeom>
        </p:spPr>
      </p:pic>
      <p:sp>
        <p:nvSpPr>
          <p:cNvPr id="23" name="TextBox 22">
            <a:extLst>
              <a:ext uri="{FF2B5EF4-FFF2-40B4-BE49-F238E27FC236}">
                <a16:creationId xmlns:a16="http://schemas.microsoft.com/office/drawing/2014/main" id="{31A9716E-CFC9-CAF6-50FC-C2ACCC454E07}"/>
              </a:ext>
            </a:extLst>
          </p:cNvPr>
          <p:cNvSpPr txBox="1"/>
          <p:nvPr/>
        </p:nvSpPr>
        <p:spPr>
          <a:xfrm>
            <a:off x="1447800" y="3054140"/>
            <a:ext cx="14554200" cy="1569660"/>
          </a:xfrm>
          <a:prstGeom prst="rect">
            <a:avLst/>
          </a:prstGeom>
          <a:noFill/>
        </p:spPr>
        <p:txBody>
          <a:bodyPr wrap="square" rtlCol="0">
            <a:spAutoFit/>
          </a:bodyPr>
          <a:lstStyle/>
          <a:p>
            <a:r>
              <a:rPr lang="en-US" sz="2400" dirty="0"/>
              <a:t>The majority of respondents said that mood-based music recommendation apps could engage the user experience</a:t>
            </a:r>
          </a:p>
          <a:p>
            <a:endParaRPr lang="en-US" sz="2400" dirty="0"/>
          </a:p>
          <a:p>
            <a:pPr marL="342900" indent="-342900">
              <a:buFont typeface="Arial" panose="020B0604020202020204" pitchFamily="34" charset="0"/>
              <a:buChar char="•"/>
            </a:pPr>
            <a:r>
              <a:rPr lang="en-US" sz="2400" dirty="0"/>
              <a:t>Many highlighted the benefit of reducing the time it takes for music selection</a:t>
            </a:r>
          </a:p>
          <a:p>
            <a:pPr marL="342900" indent="-342900">
              <a:buFont typeface="Arial" panose="020B0604020202020204" pitchFamily="34" charset="0"/>
              <a:buChar char="•"/>
            </a:pPr>
            <a:r>
              <a:rPr lang="en-US" sz="2400" dirty="0"/>
              <a:t>Some respondents shared that they prefer having control over their music selection</a:t>
            </a:r>
            <a:endParaRPr lang="en-AE" sz="2400" dirty="0"/>
          </a:p>
        </p:txBody>
      </p:sp>
    </p:spTree>
    <p:extLst>
      <p:ext uri="{BB962C8B-B14F-4D97-AF65-F5344CB8AC3E}">
        <p14:creationId xmlns:p14="http://schemas.microsoft.com/office/powerpoint/2010/main" val="286522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2016472">
            <a:off x="7372654" y="-2413314"/>
            <a:ext cx="16229080" cy="19701463"/>
          </a:xfrm>
          <a:custGeom>
            <a:avLst/>
            <a:gdLst/>
            <a:ahLst/>
            <a:cxnLst/>
            <a:rect l="l" t="t" r="r" b="b"/>
            <a:pathLst>
              <a:path w="16229080" h="19701463">
                <a:moveTo>
                  <a:pt x="0" y="0"/>
                </a:moveTo>
                <a:lnTo>
                  <a:pt x="16229080" y="0"/>
                </a:lnTo>
                <a:lnTo>
                  <a:pt x="16229080" y="19701463"/>
                </a:lnTo>
                <a:lnTo>
                  <a:pt x="0" y="19701463"/>
                </a:lnTo>
                <a:lnTo>
                  <a:pt x="0" y="0"/>
                </a:lnTo>
                <a:close/>
              </a:path>
            </a:pathLst>
          </a:custGeom>
          <a:blipFill>
            <a:blip r:embed="rId3"/>
            <a:stretch>
              <a:fillRect/>
            </a:stretch>
          </a:blipFill>
        </p:spPr>
        <p:txBody>
          <a:bodyPr/>
          <a:lstStyle/>
          <a:p>
            <a:endParaRPr lang="en-JO"/>
          </a:p>
        </p:txBody>
      </p:sp>
      <p:sp>
        <p:nvSpPr>
          <p:cNvPr id="3" name="TextBox 3"/>
          <p:cNvSpPr txBox="1"/>
          <p:nvPr/>
        </p:nvSpPr>
        <p:spPr>
          <a:xfrm>
            <a:off x="1028700" y="8869045"/>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4" name="TextBox 4"/>
          <p:cNvSpPr txBox="1"/>
          <p:nvPr/>
        </p:nvSpPr>
        <p:spPr>
          <a:xfrm>
            <a:off x="11285081" y="8869045"/>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02 - 20</a:t>
            </a:r>
          </a:p>
        </p:txBody>
      </p:sp>
      <p:sp>
        <p:nvSpPr>
          <p:cNvPr id="5" name="TextBox 5"/>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a:t>
            </a:r>
          </a:p>
        </p:txBody>
      </p:sp>
      <p:sp>
        <p:nvSpPr>
          <p:cNvPr id="6" name="TextBox 6"/>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7" name="TextBox 7"/>
          <p:cNvSpPr txBox="1"/>
          <p:nvPr/>
        </p:nvSpPr>
        <p:spPr>
          <a:xfrm>
            <a:off x="3846750" y="1348740"/>
            <a:ext cx="10610543" cy="1156855"/>
          </a:xfrm>
          <a:prstGeom prst="rect">
            <a:avLst/>
          </a:prstGeom>
        </p:spPr>
        <p:txBody>
          <a:bodyPr lIns="0" tIns="0" rIns="0" bIns="0" rtlCol="0" anchor="t">
            <a:spAutoFit/>
          </a:bodyPr>
          <a:lstStyle/>
          <a:p>
            <a:pPr algn="ctr">
              <a:lnSpc>
                <a:spcPts val="10342"/>
              </a:lnSpc>
            </a:pPr>
            <a:r>
              <a:rPr lang="en-US" sz="5400" b="1" u="sng" spc="-206" dirty="0">
                <a:solidFill>
                  <a:srgbClr val="000000"/>
                </a:solidFill>
                <a:latin typeface="TT Commons Pro Expanded"/>
                <a:ea typeface="TT Commons Pro Expanded"/>
                <a:cs typeface="TT Commons Pro Expanded"/>
                <a:sym typeface="TT Commons Pro Expanded"/>
              </a:rPr>
              <a:t>Introduction</a:t>
            </a:r>
          </a:p>
        </p:txBody>
      </p:sp>
      <p:sp>
        <p:nvSpPr>
          <p:cNvPr id="9" name="TextBox 9"/>
          <p:cNvSpPr txBox="1"/>
          <p:nvPr/>
        </p:nvSpPr>
        <p:spPr>
          <a:xfrm>
            <a:off x="1600200" y="2887211"/>
            <a:ext cx="14689539" cy="715452"/>
          </a:xfrm>
          <a:prstGeom prst="rect">
            <a:avLst/>
          </a:prstGeom>
        </p:spPr>
        <p:txBody>
          <a:bodyPr lIns="0" tIns="0" rIns="0" bIns="0" rtlCol="0" anchor="t">
            <a:spAutoFit/>
          </a:bodyPr>
          <a:lstStyle/>
          <a:p>
            <a:pPr algn="ctr">
              <a:lnSpc>
                <a:spcPts val="2940"/>
              </a:lnSpc>
            </a:pPr>
            <a:r>
              <a:rPr lang="en-US" sz="2400" b="1" i="0" u="none" strike="noStrike" dirty="0">
                <a:solidFill>
                  <a:srgbClr val="000000"/>
                </a:solidFill>
                <a:effectLst/>
                <a:latin typeface="+mj-lt"/>
              </a:rPr>
              <a:t>Bridging the Gap Between Technology and Human Emotions</a:t>
            </a:r>
          </a:p>
          <a:p>
            <a:pPr algn="ctr">
              <a:lnSpc>
                <a:spcPts val="2940"/>
              </a:lnSpc>
            </a:pPr>
            <a:endParaRPr lang="en-US" sz="2100" b="1" dirty="0">
              <a:solidFill>
                <a:srgbClr val="000000"/>
              </a:solidFill>
              <a:latin typeface="+mj-lt"/>
              <a:ea typeface="TT Commons Pro Expanded"/>
              <a:cs typeface="TT Commons Pro Expanded"/>
              <a:sym typeface="TT Commons Pro Expanded"/>
            </a:endParaRPr>
          </a:p>
        </p:txBody>
      </p:sp>
      <p:sp>
        <p:nvSpPr>
          <p:cNvPr id="10" name="AutoShape 10"/>
          <p:cNvSpPr/>
          <p:nvPr/>
        </p:nvSpPr>
        <p:spPr>
          <a:xfrm>
            <a:off x="1044421" y="8487428"/>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8" name="TextBox 7">
            <a:extLst>
              <a:ext uri="{FF2B5EF4-FFF2-40B4-BE49-F238E27FC236}">
                <a16:creationId xmlns:a16="http://schemas.microsoft.com/office/drawing/2014/main" id="{D0A86162-A244-3DA4-4104-2A0F5AB347BA}"/>
              </a:ext>
            </a:extLst>
          </p:cNvPr>
          <p:cNvSpPr txBox="1"/>
          <p:nvPr/>
        </p:nvSpPr>
        <p:spPr>
          <a:xfrm>
            <a:off x="3118980" y="3467100"/>
            <a:ext cx="12050039" cy="3970318"/>
          </a:xfrm>
          <a:prstGeom prst="rect">
            <a:avLst/>
          </a:prstGeom>
          <a:noFill/>
        </p:spPr>
        <p:txBody>
          <a:bodyPr wrap="square" rtlCol="0">
            <a:spAutoFit/>
          </a:bodyPr>
          <a:lstStyle/>
          <a:p>
            <a:pPr algn="ctr"/>
            <a:r>
              <a:rPr lang="en-US" sz="3600" i="0" u="none" strike="noStrike" dirty="0">
                <a:solidFill>
                  <a:srgbClr val="000000"/>
                </a:solidFill>
                <a:effectLst/>
                <a:latin typeface="+mj-lt"/>
              </a:rPr>
              <a:t>Emotions are the foundation of communication, playing a vital role in human interactions and decision-making. However, analyzing emotions remains complex for both humans and machines. By leveraging advancements in emotion recognition technology, we can integrate these capabilities into user-focused applications, offering a powerful opportunity to bridge the gap between technology and emotional understanding</a:t>
            </a:r>
            <a:r>
              <a:rPr lang="en-US" sz="3600" b="0" i="0" u="none" strike="noStrike" dirty="0">
                <a:solidFill>
                  <a:srgbClr val="000000"/>
                </a:solidFill>
                <a:effectLst/>
                <a:latin typeface="+mj-lt"/>
              </a:rPr>
              <a:t>.</a:t>
            </a:r>
            <a:endParaRPr lang="en-JO" sz="3600" dirty="0">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C2CDC-73E2-7F59-F41C-2AE686D98A80}"/>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72A3FAD8-E2A4-FB95-2A29-A533FE1D0DAD}"/>
              </a:ext>
            </a:extLst>
          </p:cNvPr>
          <p:cNvSpPr/>
          <p:nvPr/>
        </p:nvSpPr>
        <p:spPr>
          <a:xfrm rot="2016472">
            <a:off x="9955054" y="741310"/>
            <a:ext cx="12270918" cy="14896410"/>
          </a:xfrm>
          <a:custGeom>
            <a:avLst/>
            <a:gdLst/>
            <a:ahLst/>
            <a:cxnLst/>
            <a:rect l="l" t="t" r="r" b="b"/>
            <a:pathLst>
              <a:path w="12270918" h="14896410">
                <a:moveTo>
                  <a:pt x="0" y="0"/>
                </a:moveTo>
                <a:lnTo>
                  <a:pt x="12270917" y="0"/>
                </a:lnTo>
                <a:lnTo>
                  <a:pt x="12270917" y="14896410"/>
                </a:lnTo>
                <a:lnTo>
                  <a:pt x="0" y="14896410"/>
                </a:lnTo>
                <a:lnTo>
                  <a:pt x="0" y="0"/>
                </a:lnTo>
                <a:close/>
              </a:path>
            </a:pathLst>
          </a:custGeom>
          <a:blipFill>
            <a:blip r:embed="rId2"/>
            <a:stretch>
              <a:fillRect/>
            </a:stretch>
          </a:blipFill>
        </p:spPr>
        <p:txBody>
          <a:bodyPr/>
          <a:lstStyle/>
          <a:p>
            <a:endParaRPr lang="en-JO"/>
          </a:p>
        </p:txBody>
      </p:sp>
      <p:sp>
        <p:nvSpPr>
          <p:cNvPr id="4" name="TextBox 4">
            <a:extLst>
              <a:ext uri="{FF2B5EF4-FFF2-40B4-BE49-F238E27FC236}">
                <a16:creationId xmlns:a16="http://schemas.microsoft.com/office/drawing/2014/main" id="{D3576BE5-9EB7-F5CF-C168-6168B0EB56CC}"/>
              </a:ext>
            </a:extLst>
          </p:cNvPr>
          <p:cNvSpPr txBox="1"/>
          <p:nvPr/>
        </p:nvSpPr>
        <p:spPr>
          <a:xfrm>
            <a:off x="11281452" y="9441136"/>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20 - 20</a:t>
            </a:r>
          </a:p>
        </p:txBody>
      </p:sp>
      <p:sp>
        <p:nvSpPr>
          <p:cNvPr id="6" name="TextBox 5">
            <a:extLst>
              <a:ext uri="{FF2B5EF4-FFF2-40B4-BE49-F238E27FC236}">
                <a16:creationId xmlns:a16="http://schemas.microsoft.com/office/drawing/2014/main" id="{7CAA2F69-F8E3-F8AE-A5CB-8C67716A8959}"/>
              </a:ext>
            </a:extLst>
          </p:cNvPr>
          <p:cNvSpPr txBox="1"/>
          <p:nvPr/>
        </p:nvSpPr>
        <p:spPr>
          <a:xfrm>
            <a:off x="1025071" y="9441136"/>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7" name="AutoShape 9">
            <a:extLst>
              <a:ext uri="{FF2B5EF4-FFF2-40B4-BE49-F238E27FC236}">
                <a16:creationId xmlns:a16="http://schemas.microsoft.com/office/drawing/2014/main" id="{1728A7F4-39FD-E2DF-9D8A-5839A60C2DEF}"/>
              </a:ext>
            </a:extLst>
          </p:cNvPr>
          <p:cNvSpPr/>
          <p:nvPr/>
        </p:nvSpPr>
        <p:spPr>
          <a:xfrm>
            <a:off x="1040792" y="9296991"/>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8" name="TextBox 6">
            <a:extLst>
              <a:ext uri="{FF2B5EF4-FFF2-40B4-BE49-F238E27FC236}">
                <a16:creationId xmlns:a16="http://schemas.microsoft.com/office/drawing/2014/main" id="{A4B61517-64A2-23BE-BF51-793FE4A75EE4}"/>
              </a:ext>
            </a:extLst>
          </p:cNvPr>
          <p:cNvSpPr txBox="1"/>
          <p:nvPr/>
        </p:nvSpPr>
        <p:spPr>
          <a:xfrm>
            <a:off x="1040792"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9" name="TextBox 7">
            <a:extLst>
              <a:ext uri="{FF2B5EF4-FFF2-40B4-BE49-F238E27FC236}">
                <a16:creationId xmlns:a16="http://schemas.microsoft.com/office/drawing/2014/main" id="{C14EBB91-B241-A085-BADD-32398355A11D}"/>
              </a:ext>
            </a:extLst>
          </p:cNvPr>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14" name="Title 13">
            <a:extLst>
              <a:ext uri="{FF2B5EF4-FFF2-40B4-BE49-F238E27FC236}">
                <a16:creationId xmlns:a16="http://schemas.microsoft.com/office/drawing/2014/main" id="{E5E6D878-CBEF-9F35-4B06-A831436F754C}"/>
              </a:ext>
            </a:extLst>
          </p:cNvPr>
          <p:cNvSpPr>
            <a:spLocks noGrp="1"/>
          </p:cNvSpPr>
          <p:nvPr>
            <p:ph type="title"/>
          </p:nvPr>
        </p:nvSpPr>
        <p:spPr>
          <a:xfrm>
            <a:off x="1025071" y="2064366"/>
            <a:ext cx="4080329" cy="1143000"/>
          </a:xfrm>
        </p:spPr>
        <p:txBody>
          <a:bodyPr>
            <a:normAutofit/>
          </a:bodyPr>
          <a:lstStyle/>
          <a:p>
            <a:r>
              <a:rPr lang="en-US" sz="4000" b="1" u="sng" dirty="0">
                <a:latin typeface="TT Commons Pro Expanded" panose="020B0604020202020204" charset="0"/>
              </a:rPr>
              <a:t>Conclusion</a:t>
            </a:r>
            <a:endParaRPr lang="en-AE" sz="4000" b="1" u="sng" dirty="0">
              <a:latin typeface="TT Commons Pro Expanded" panose="020B0604020202020204" charset="0"/>
            </a:endParaRPr>
          </a:p>
        </p:txBody>
      </p:sp>
      <p:sp>
        <p:nvSpPr>
          <p:cNvPr id="2" name="TextBox 1">
            <a:extLst>
              <a:ext uri="{FF2B5EF4-FFF2-40B4-BE49-F238E27FC236}">
                <a16:creationId xmlns:a16="http://schemas.microsoft.com/office/drawing/2014/main" id="{F4E6E577-6FE7-B3A3-C7AB-CBB3900B61A8}"/>
              </a:ext>
            </a:extLst>
          </p:cNvPr>
          <p:cNvSpPr txBox="1"/>
          <p:nvPr/>
        </p:nvSpPr>
        <p:spPr>
          <a:xfrm>
            <a:off x="1943100" y="4076700"/>
            <a:ext cx="14401800" cy="2554545"/>
          </a:xfrm>
          <a:prstGeom prst="rect">
            <a:avLst/>
          </a:prstGeom>
          <a:noFill/>
        </p:spPr>
        <p:txBody>
          <a:bodyPr wrap="square" rtlCol="0">
            <a:spAutoFit/>
          </a:bodyPr>
          <a:lstStyle/>
          <a:p>
            <a:pPr algn="ctr"/>
            <a:r>
              <a:rPr lang="en-US" sz="3200" dirty="0"/>
              <a:t>Moodify provides a modern, engaging user experience, with features like facial and voice recognition, including real time management for users and playlist, it showcased the potential of combining emotion recognition and user-focused applications, the feedback taken validates the apps concept and the identified areas for improvement showed opportunities for future development.</a:t>
            </a:r>
            <a:endParaRPr lang="en-AE" sz="3200" dirty="0"/>
          </a:p>
        </p:txBody>
      </p:sp>
    </p:spTree>
    <p:extLst>
      <p:ext uri="{BB962C8B-B14F-4D97-AF65-F5344CB8AC3E}">
        <p14:creationId xmlns:p14="http://schemas.microsoft.com/office/powerpoint/2010/main" val="2215151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D4236-0A33-8D88-D40D-3D0CA3B2BECD}"/>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D7ED3C32-D716-27B4-04DB-536EE4E22704}"/>
              </a:ext>
            </a:extLst>
          </p:cNvPr>
          <p:cNvSpPr/>
          <p:nvPr/>
        </p:nvSpPr>
        <p:spPr>
          <a:xfrm rot="2016472">
            <a:off x="10997229" y="1808108"/>
            <a:ext cx="12270918" cy="14896410"/>
          </a:xfrm>
          <a:custGeom>
            <a:avLst/>
            <a:gdLst/>
            <a:ahLst/>
            <a:cxnLst/>
            <a:rect l="l" t="t" r="r" b="b"/>
            <a:pathLst>
              <a:path w="12270918" h="14896410">
                <a:moveTo>
                  <a:pt x="0" y="0"/>
                </a:moveTo>
                <a:lnTo>
                  <a:pt x="12270917" y="0"/>
                </a:lnTo>
                <a:lnTo>
                  <a:pt x="12270917" y="14896410"/>
                </a:lnTo>
                <a:lnTo>
                  <a:pt x="0" y="14896410"/>
                </a:lnTo>
                <a:lnTo>
                  <a:pt x="0" y="0"/>
                </a:lnTo>
                <a:close/>
              </a:path>
            </a:pathLst>
          </a:custGeom>
          <a:blipFill>
            <a:blip r:embed="rId2"/>
            <a:stretch>
              <a:fillRect/>
            </a:stretch>
          </a:blipFill>
        </p:spPr>
        <p:txBody>
          <a:bodyPr/>
          <a:lstStyle/>
          <a:p>
            <a:endParaRPr lang="en-JO"/>
          </a:p>
        </p:txBody>
      </p:sp>
      <p:sp>
        <p:nvSpPr>
          <p:cNvPr id="8" name="TextBox 6">
            <a:extLst>
              <a:ext uri="{FF2B5EF4-FFF2-40B4-BE49-F238E27FC236}">
                <a16:creationId xmlns:a16="http://schemas.microsoft.com/office/drawing/2014/main" id="{E98022B6-F89C-1770-DEB3-15060ADFD637}"/>
              </a:ext>
            </a:extLst>
          </p:cNvPr>
          <p:cNvSpPr txBox="1"/>
          <p:nvPr/>
        </p:nvSpPr>
        <p:spPr>
          <a:xfrm>
            <a:off x="1371600" y="1353340"/>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9" name="TextBox 7">
            <a:extLst>
              <a:ext uri="{FF2B5EF4-FFF2-40B4-BE49-F238E27FC236}">
                <a16:creationId xmlns:a16="http://schemas.microsoft.com/office/drawing/2014/main" id="{BE7BD7CB-1CFD-BCBB-0146-5B0BF2F12E02}"/>
              </a:ext>
            </a:extLst>
          </p:cNvPr>
          <p:cNvSpPr txBox="1"/>
          <p:nvPr/>
        </p:nvSpPr>
        <p:spPr>
          <a:xfrm>
            <a:off x="12099489" y="1353340"/>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10" name="Title 9">
            <a:extLst>
              <a:ext uri="{FF2B5EF4-FFF2-40B4-BE49-F238E27FC236}">
                <a16:creationId xmlns:a16="http://schemas.microsoft.com/office/drawing/2014/main" id="{A0BAF97C-4E0E-6BC6-9E34-17C1D1434BE9}"/>
              </a:ext>
            </a:extLst>
          </p:cNvPr>
          <p:cNvSpPr>
            <a:spLocks noGrp="1"/>
          </p:cNvSpPr>
          <p:nvPr>
            <p:ph type="title"/>
          </p:nvPr>
        </p:nvSpPr>
        <p:spPr>
          <a:xfrm>
            <a:off x="5029200" y="4572000"/>
            <a:ext cx="8229600" cy="1143000"/>
          </a:xfrm>
        </p:spPr>
        <p:txBody>
          <a:bodyPr>
            <a:normAutofit/>
          </a:bodyPr>
          <a:lstStyle/>
          <a:p>
            <a:r>
              <a:rPr lang="en-US" sz="6000" b="1" dirty="0">
                <a:latin typeface="TT Commons Pro Expanded" panose="020B0604020202020204" charset="0"/>
              </a:rPr>
              <a:t>Thank you !</a:t>
            </a:r>
            <a:endParaRPr lang="en-AE" sz="6000" b="1" dirty="0">
              <a:latin typeface="TT Commons Pro Expanded" panose="020B0604020202020204" charset="0"/>
            </a:endParaRPr>
          </a:p>
        </p:txBody>
      </p:sp>
      <p:sp>
        <p:nvSpPr>
          <p:cNvPr id="11" name="Freeform 2">
            <a:extLst>
              <a:ext uri="{FF2B5EF4-FFF2-40B4-BE49-F238E27FC236}">
                <a16:creationId xmlns:a16="http://schemas.microsoft.com/office/drawing/2014/main" id="{1A2DE266-76BB-BADC-111F-C3DFA2C4A08C}"/>
              </a:ext>
            </a:extLst>
          </p:cNvPr>
          <p:cNvSpPr/>
          <p:nvPr/>
        </p:nvSpPr>
        <p:spPr>
          <a:xfrm rot="19703115">
            <a:off x="-5659341" y="2046727"/>
            <a:ext cx="12270918" cy="15394046"/>
          </a:xfrm>
          <a:custGeom>
            <a:avLst/>
            <a:gdLst/>
            <a:ahLst/>
            <a:cxnLst/>
            <a:rect l="l" t="t" r="r" b="b"/>
            <a:pathLst>
              <a:path w="12270918" h="14896410">
                <a:moveTo>
                  <a:pt x="0" y="0"/>
                </a:moveTo>
                <a:lnTo>
                  <a:pt x="12270917" y="0"/>
                </a:lnTo>
                <a:lnTo>
                  <a:pt x="12270917" y="14896410"/>
                </a:lnTo>
                <a:lnTo>
                  <a:pt x="0" y="14896410"/>
                </a:lnTo>
                <a:lnTo>
                  <a:pt x="0" y="0"/>
                </a:lnTo>
                <a:close/>
              </a:path>
            </a:pathLst>
          </a:custGeom>
          <a:blipFill>
            <a:blip r:embed="rId2"/>
            <a:stretch>
              <a:fillRect/>
            </a:stretch>
          </a:blipFill>
        </p:spPr>
        <p:txBody>
          <a:bodyPr/>
          <a:lstStyle/>
          <a:p>
            <a:endParaRPr lang="en-JO"/>
          </a:p>
        </p:txBody>
      </p:sp>
      <p:sp>
        <p:nvSpPr>
          <p:cNvPr id="12" name="TextBox 11">
            <a:extLst>
              <a:ext uri="{FF2B5EF4-FFF2-40B4-BE49-F238E27FC236}">
                <a16:creationId xmlns:a16="http://schemas.microsoft.com/office/drawing/2014/main" id="{53148495-16A8-76BA-10FC-7A9E33A3782B}"/>
              </a:ext>
            </a:extLst>
          </p:cNvPr>
          <p:cNvSpPr txBox="1"/>
          <p:nvPr/>
        </p:nvSpPr>
        <p:spPr>
          <a:xfrm>
            <a:off x="6705600" y="8457761"/>
            <a:ext cx="4876800" cy="798552"/>
          </a:xfrm>
          <a:prstGeom prst="rect">
            <a:avLst/>
          </a:prstGeom>
          <a:noFill/>
        </p:spPr>
        <p:txBody>
          <a:bodyPr wrap="square" rtlCol="0">
            <a:spAutoFit/>
          </a:bodyPr>
          <a:lstStyle/>
          <a:p>
            <a:pPr algn="l">
              <a:lnSpc>
                <a:spcPts val="2940"/>
              </a:lnSpc>
            </a:pPr>
            <a:r>
              <a:rPr lang="en-US" sz="1800" dirty="0">
                <a:solidFill>
                  <a:srgbClr val="000000"/>
                </a:solidFill>
                <a:latin typeface="TT Commons Pro Expanded"/>
                <a:ea typeface="TT Commons Pro Expanded"/>
                <a:cs typeface="TT Commons Pro Expanded"/>
                <a:sym typeface="TT Commons Pro Expanded"/>
              </a:rPr>
              <a:t>PRESENTATION BY RAWAND SALAMEH</a:t>
            </a:r>
          </a:p>
          <a:p>
            <a:pPr algn="ctr">
              <a:lnSpc>
                <a:spcPts val="2940"/>
              </a:lnSpc>
            </a:pPr>
            <a:r>
              <a:rPr lang="en-US" dirty="0">
                <a:solidFill>
                  <a:srgbClr val="000000"/>
                </a:solidFill>
                <a:latin typeface="TT Commons Pro Expanded"/>
                <a:ea typeface="TT Commons Pro Expanded"/>
                <a:cs typeface="TT Commons Pro Expanded"/>
                <a:sym typeface="TT Commons Pro Expanded"/>
              </a:rPr>
              <a:t>Student ID: 20211501117</a:t>
            </a:r>
            <a:endParaRPr lang="en-US" sz="1800" dirty="0">
              <a:solidFill>
                <a:srgbClr val="000000"/>
              </a:solidFill>
              <a:latin typeface="TT Commons Pro Expanded"/>
              <a:ea typeface="TT Commons Pro Expanded"/>
              <a:cs typeface="TT Commons Pro Expanded"/>
              <a:sym typeface="TT Commons Pro Expanded"/>
            </a:endParaRPr>
          </a:p>
        </p:txBody>
      </p:sp>
    </p:spTree>
    <p:extLst>
      <p:ext uri="{BB962C8B-B14F-4D97-AF65-F5344CB8AC3E}">
        <p14:creationId xmlns:p14="http://schemas.microsoft.com/office/powerpoint/2010/main" val="337176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4969214" y="4439821"/>
            <a:ext cx="11405723" cy="13035112"/>
          </a:xfrm>
          <a:custGeom>
            <a:avLst/>
            <a:gdLst/>
            <a:ahLst/>
            <a:cxnLst/>
            <a:rect l="l" t="t" r="r" b="b"/>
            <a:pathLst>
              <a:path w="11405723" h="13035112">
                <a:moveTo>
                  <a:pt x="0" y="0"/>
                </a:moveTo>
                <a:lnTo>
                  <a:pt x="11405723" y="0"/>
                </a:lnTo>
                <a:lnTo>
                  <a:pt x="11405723" y="13035111"/>
                </a:lnTo>
                <a:lnTo>
                  <a:pt x="0" y="13035111"/>
                </a:lnTo>
                <a:lnTo>
                  <a:pt x="0" y="0"/>
                </a:lnTo>
                <a:close/>
              </a:path>
            </a:pathLst>
          </a:custGeom>
          <a:blipFill>
            <a:blip r:embed="rId2"/>
            <a:stretch>
              <a:fillRect/>
            </a:stretch>
          </a:blipFill>
        </p:spPr>
        <p:txBody>
          <a:bodyPr/>
          <a:lstStyle/>
          <a:p>
            <a:endParaRPr lang="en-JO" dirty="0"/>
          </a:p>
        </p:txBody>
      </p:sp>
      <p:sp>
        <p:nvSpPr>
          <p:cNvPr id="3" name="Freeform 3"/>
          <p:cNvSpPr/>
          <p:nvPr/>
        </p:nvSpPr>
        <p:spPr>
          <a:xfrm>
            <a:off x="9525000" y="-2748112"/>
            <a:ext cx="11405723" cy="13035112"/>
          </a:xfrm>
          <a:custGeom>
            <a:avLst/>
            <a:gdLst/>
            <a:ahLst/>
            <a:cxnLst/>
            <a:rect l="l" t="t" r="r" b="b"/>
            <a:pathLst>
              <a:path w="11405723" h="13035112">
                <a:moveTo>
                  <a:pt x="0" y="0"/>
                </a:moveTo>
                <a:lnTo>
                  <a:pt x="11405723" y="0"/>
                </a:lnTo>
                <a:lnTo>
                  <a:pt x="11405723" y="13035112"/>
                </a:lnTo>
                <a:lnTo>
                  <a:pt x="0" y="13035112"/>
                </a:lnTo>
                <a:lnTo>
                  <a:pt x="0" y="0"/>
                </a:lnTo>
                <a:close/>
              </a:path>
            </a:pathLst>
          </a:custGeom>
          <a:blipFill>
            <a:blip r:embed="rId2"/>
            <a:stretch>
              <a:fillRect/>
            </a:stretch>
          </a:blipFill>
        </p:spPr>
        <p:txBody>
          <a:bodyPr/>
          <a:lstStyle/>
          <a:p>
            <a:endParaRPr lang="en-JO"/>
          </a:p>
        </p:txBody>
      </p:sp>
      <p:grpSp>
        <p:nvGrpSpPr>
          <p:cNvPr id="4" name="Group 4"/>
          <p:cNvGrpSpPr/>
          <p:nvPr/>
        </p:nvGrpSpPr>
        <p:grpSpPr>
          <a:xfrm>
            <a:off x="1044421" y="2056485"/>
            <a:ext cx="3369941" cy="5641721"/>
            <a:chOff x="0" y="0"/>
            <a:chExt cx="4493255" cy="7522295"/>
          </a:xfrm>
        </p:grpSpPr>
        <p:pic>
          <p:nvPicPr>
            <p:cNvPr id="5" name="Picture 5"/>
            <p:cNvPicPr>
              <a:picLocks noChangeAspect="1"/>
            </p:cNvPicPr>
            <p:nvPr/>
          </p:nvPicPr>
          <p:blipFill>
            <a:blip r:embed="rId3"/>
            <a:srcRect l="30064" r="30064"/>
            <a:stretch>
              <a:fillRect/>
            </a:stretch>
          </p:blipFill>
          <p:spPr>
            <a:xfrm>
              <a:off x="0" y="0"/>
              <a:ext cx="4493255" cy="7522295"/>
            </a:xfrm>
            <a:prstGeom prst="rect">
              <a:avLst/>
            </a:prstGeom>
          </p:spPr>
        </p:pic>
      </p:grpSp>
      <p:sp>
        <p:nvSpPr>
          <p:cNvPr id="6" name="TextBox 6"/>
          <p:cNvSpPr txBox="1"/>
          <p:nvPr/>
        </p:nvSpPr>
        <p:spPr>
          <a:xfrm>
            <a:off x="1028700" y="8739812"/>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7" name="TextBox 7"/>
          <p:cNvSpPr txBox="1"/>
          <p:nvPr/>
        </p:nvSpPr>
        <p:spPr>
          <a:xfrm>
            <a:off x="11269360" y="8739812"/>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03 - 20</a:t>
            </a:r>
          </a:p>
        </p:txBody>
      </p:sp>
      <p:sp>
        <p:nvSpPr>
          <p:cNvPr id="8" name="TextBox 8"/>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a:t>
            </a:r>
          </a:p>
        </p:txBody>
      </p:sp>
      <p:sp>
        <p:nvSpPr>
          <p:cNvPr id="9" name="TextBox 9"/>
          <p:cNvSpPr txBox="1"/>
          <p:nvPr/>
        </p:nvSpPr>
        <p:spPr>
          <a:xfrm>
            <a:off x="5421092" y="1511913"/>
            <a:ext cx="11696535" cy="1089144"/>
          </a:xfrm>
          <a:prstGeom prst="rect">
            <a:avLst/>
          </a:prstGeom>
        </p:spPr>
        <p:txBody>
          <a:bodyPr lIns="0" tIns="0" rIns="0" bIns="0" rtlCol="0" anchor="t">
            <a:spAutoFit/>
          </a:bodyPr>
          <a:lstStyle/>
          <a:p>
            <a:pPr algn="l">
              <a:lnSpc>
                <a:spcPts val="10342"/>
              </a:lnSpc>
            </a:pPr>
            <a:r>
              <a:rPr lang="en-US" sz="3200" b="1" u="sng" spc="-206" dirty="0">
                <a:solidFill>
                  <a:srgbClr val="000000"/>
                </a:solidFill>
                <a:latin typeface="TT Commons Pro Expanded"/>
                <a:ea typeface="TT Commons Pro Expanded"/>
                <a:cs typeface="TT Commons Pro Expanded"/>
                <a:sym typeface="TT Commons Pro Expanded"/>
              </a:rPr>
              <a:t>The main objective</a:t>
            </a:r>
          </a:p>
        </p:txBody>
      </p:sp>
      <p:sp>
        <p:nvSpPr>
          <p:cNvPr id="12" name="AutoShape 12"/>
          <p:cNvSpPr/>
          <p:nvPr/>
        </p:nvSpPr>
        <p:spPr>
          <a:xfrm>
            <a:off x="1044421" y="8487428"/>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13" name="TextBox 13"/>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14" name="TextBox 13">
            <a:extLst>
              <a:ext uri="{FF2B5EF4-FFF2-40B4-BE49-F238E27FC236}">
                <a16:creationId xmlns:a16="http://schemas.microsoft.com/office/drawing/2014/main" id="{968B2ABA-AD02-0636-F2C3-7436904443E4}"/>
              </a:ext>
            </a:extLst>
          </p:cNvPr>
          <p:cNvSpPr txBox="1"/>
          <p:nvPr/>
        </p:nvSpPr>
        <p:spPr>
          <a:xfrm>
            <a:off x="5421092" y="2869840"/>
            <a:ext cx="11403387" cy="1815882"/>
          </a:xfrm>
          <a:prstGeom prst="rect">
            <a:avLst/>
          </a:prstGeom>
          <a:noFill/>
        </p:spPr>
        <p:txBody>
          <a:bodyPr wrap="square" rtlCol="0">
            <a:spAutoFit/>
          </a:bodyPr>
          <a:lstStyle/>
          <a:p>
            <a:r>
              <a:rPr lang="en-US" sz="2800" dirty="0"/>
              <a:t>T</a:t>
            </a:r>
            <a:r>
              <a:rPr lang="en-JO" sz="2800" dirty="0"/>
              <a:t>he development of an iOS mobile application for adaptive music recommendation, achieved by predicting emotions based on mood deciphered from text, facial expression and speech(tone of voice), and recommending music recommendations tailored to the emotional state.</a:t>
            </a:r>
          </a:p>
        </p:txBody>
      </p:sp>
      <p:sp>
        <p:nvSpPr>
          <p:cNvPr id="16" name="TextBox 15">
            <a:extLst>
              <a:ext uri="{FF2B5EF4-FFF2-40B4-BE49-F238E27FC236}">
                <a16:creationId xmlns:a16="http://schemas.microsoft.com/office/drawing/2014/main" id="{9B70FF44-5D18-5FDF-02BB-77F7E4030272}"/>
              </a:ext>
            </a:extLst>
          </p:cNvPr>
          <p:cNvSpPr txBox="1"/>
          <p:nvPr/>
        </p:nvSpPr>
        <p:spPr>
          <a:xfrm>
            <a:off x="5421092" y="4685722"/>
            <a:ext cx="10488987" cy="1181477"/>
          </a:xfrm>
          <a:prstGeom prst="rect">
            <a:avLst/>
          </a:prstGeom>
          <a:noFill/>
        </p:spPr>
        <p:txBody>
          <a:bodyPr wrap="square" rtlCol="0">
            <a:spAutoFit/>
          </a:bodyPr>
          <a:lstStyle/>
          <a:p>
            <a:pPr algn="l">
              <a:lnSpc>
                <a:spcPts val="10342"/>
              </a:lnSpc>
            </a:pPr>
            <a:r>
              <a:rPr lang="en-US" sz="2800" b="1" u="sng" spc="-206" dirty="0">
                <a:solidFill>
                  <a:srgbClr val="000000"/>
                </a:solidFill>
                <a:latin typeface="TT Commons Pro Expanded"/>
                <a:ea typeface="TT Commons Pro Expanded"/>
                <a:cs typeface="TT Commons Pro Expanded"/>
                <a:sym typeface="TT Commons Pro Expanded"/>
              </a:rPr>
              <a:t>The </a:t>
            </a:r>
            <a:r>
              <a:rPr lang="en-US" sz="3200" b="1" u="sng" spc="-206" dirty="0">
                <a:solidFill>
                  <a:srgbClr val="000000"/>
                </a:solidFill>
                <a:latin typeface="TT Commons Pro Expanded"/>
                <a:ea typeface="TT Commons Pro Expanded"/>
                <a:cs typeface="TT Commons Pro Expanded"/>
                <a:sym typeface="TT Commons Pro Expanded"/>
              </a:rPr>
              <a:t>goal</a:t>
            </a:r>
            <a:endParaRPr lang="en-US" sz="2800" b="1" u="sng" spc="-206" dirty="0">
              <a:solidFill>
                <a:srgbClr val="000000"/>
              </a:solidFill>
              <a:latin typeface="TT Commons Pro Expanded"/>
              <a:ea typeface="TT Commons Pro Expanded"/>
              <a:cs typeface="TT Commons Pro Expanded"/>
              <a:sym typeface="TT Commons Pro Expanded"/>
            </a:endParaRPr>
          </a:p>
        </p:txBody>
      </p:sp>
      <p:sp>
        <p:nvSpPr>
          <p:cNvPr id="17" name="TextBox 16">
            <a:extLst>
              <a:ext uri="{FF2B5EF4-FFF2-40B4-BE49-F238E27FC236}">
                <a16:creationId xmlns:a16="http://schemas.microsoft.com/office/drawing/2014/main" id="{1A76A591-2D7C-EDC7-004D-2F8285B4FE7F}"/>
              </a:ext>
            </a:extLst>
          </p:cNvPr>
          <p:cNvSpPr txBox="1"/>
          <p:nvPr/>
        </p:nvSpPr>
        <p:spPr>
          <a:xfrm>
            <a:off x="5421092" y="6207853"/>
            <a:ext cx="10641387" cy="954107"/>
          </a:xfrm>
          <a:prstGeom prst="rect">
            <a:avLst/>
          </a:prstGeom>
          <a:noFill/>
        </p:spPr>
        <p:txBody>
          <a:bodyPr wrap="square" rtlCol="0">
            <a:spAutoFit/>
          </a:bodyPr>
          <a:lstStyle/>
          <a:p>
            <a:r>
              <a:rPr lang="en-US" sz="2800" dirty="0"/>
              <a:t>Closing the gap between advancements for user-focused applications and achieving user fulfillment and enjoyment</a:t>
            </a:r>
            <a:endParaRPr lang="en-JO"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2016472">
            <a:off x="12098093" y="3446580"/>
            <a:ext cx="8142234" cy="9884351"/>
          </a:xfrm>
          <a:custGeom>
            <a:avLst/>
            <a:gdLst/>
            <a:ahLst/>
            <a:cxnLst/>
            <a:rect l="l" t="t" r="r" b="b"/>
            <a:pathLst>
              <a:path w="8142234" h="9884351">
                <a:moveTo>
                  <a:pt x="0" y="0"/>
                </a:moveTo>
                <a:lnTo>
                  <a:pt x="8142234" y="0"/>
                </a:lnTo>
                <a:lnTo>
                  <a:pt x="8142234" y="9884351"/>
                </a:lnTo>
                <a:lnTo>
                  <a:pt x="0" y="9884351"/>
                </a:lnTo>
                <a:lnTo>
                  <a:pt x="0" y="0"/>
                </a:lnTo>
                <a:close/>
              </a:path>
            </a:pathLst>
          </a:custGeom>
          <a:blipFill>
            <a:blip r:embed="rId2"/>
            <a:stretch>
              <a:fillRect/>
            </a:stretch>
          </a:blipFill>
        </p:spPr>
        <p:txBody>
          <a:bodyPr/>
          <a:lstStyle/>
          <a:p>
            <a:endParaRPr lang="en-JO"/>
          </a:p>
        </p:txBody>
      </p:sp>
      <p:sp>
        <p:nvSpPr>
          <p:cNvPr id="3" name="Freeform 3"/>
          <p:cNvSpPr/>
          <p:nvPr/>
        </p:nvSpPr>
        <p:spPr>
          <a:xfrm rot="1819234">
            <a:off x="-1791360" y="-3024038"/>
            <a:ext cx="8825839" cy="10086673"/>
          </a:xfrm>
          <a:custGeom>
            <a:avLst/>
            <a:gdLst/>
            <a:ahLst/>
            <a:cxnLst/>
            <a:rect l="l" t="t" r="r" b="b"/>
            <a:pathLst>
              <a:path w="8825839" h="10086673">
                <a:moveTo>
                  <a:pt x="0" y="0"/>
                </a:moveTo>
                <a:lnTo>
                  <a:pt x="8825839" y="0"/>
                </a:lnTo>
                <a:lnTo>
                  <a:pt x="8825839" y="10086672"/>
                </a:lnTo>
                <a:lnTo>
                  <a:pt x="0" y="10086672"/>
                </a:lnTo>
                <a:lnTo>
                  <a:pt x="0" y="0"/>
                </a:lnTo>
                <a:close/>
              </a:path>
            </a:pathLst>
          </a:custGeom>
          <a:blipFill>
            <a:blip r:embed="rId3"/>
            <a:stretch>
              <a:fillRect/>
            </a:stretch>
          </a:blipFill>
        </p:spPr>
        <p:txBody>
          <a:bodyPr/>
          <a:lstStyle/>
          <a:p>
            <a:endParaRPr lang="en-JO" dirty="0"/>
          </a:p>
        </p:txBody>
      </p:sp>
      <p:sp>
        <p:nvSpPr>
          <p:cNvPr id="5" name="TextBox 5"/>
          <p:cNvSpPr txBox="1"/>
          <p:nvPr/>
        </p:nvSpPr>
        <p:spPr>
          <a:xfrm>
            <a:off x="11285081" y="9018999"/>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04 - 20</a:t>
            </a:r>
          </a:p>
        </p:txBody>
      </p:sp>
      <p:sp>
        <p:nvSpPr>
          <p:cNvPr id="6" name="TextBox 6"/>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a:t>
            </a:r>
          </a:p>
        </p:txBody>
      </p:sp>
      <p:sp>
        <p:nvSpPr>
          <p:cNvPr id="7" name="TextBox 7"/>
          <p:cNvSpPr txBox="1"/>
          <p:nvPr/>
        </p:nvSpPr>
        <p:spPr>
          <a:xfrm>
            <a:off x="904983" y="1326579"/>
            <a:ext cx="7111310" cy="1113766"/>
          </a:xfrm>
          <a:prstGeom prst="rect">
            <a:avLst/>
          </a:prstGeom>
        </p:spPr>
        <p:txBody>
          <a:bodyPr lIns="0" tIns="0" rIns="0" bIns="0" rtlCol="0" anchor="t">
            <a:spAutoFit/>
          </a:bodyPr>
          <a:lstStyle/>
          <a:p>
            <a:pPr algn="l">
              <a:lnSpc>
                <a:spcPts val="10342"/>
              </a:lnSpc>
            </a:pPr>
            <a:r>
              <a:rPr lang="en-US" sz="4000" b="1" u="sng" spc="-206" dirty="0">
                <a:solidFill>
                  <a:srgbClr val="000000"/>
                </a:solidFill>
                <a:latin typeface="TT Commons Pro Expanded"/>
                <a:ea typeface="TT Commons Pro Expanded"/>
                <a:cs typeface="TT Commons Pro Expanded"/>
                <a:sym typeface="TT Commons Pro Expanded"/>
              </a:rPr>
              <a:t>Development tools </a:t>
            </a:r>
          </a:p>
        </p:txBody>
      </p:sp>
      <p:sp>
        <p:nvSpPr>
          <p:cNvPr id="11" name="TextBox 11"/>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pic>
        <p:nvPicPr>
          <p:cNvPr id="14" name="Picture 13" descr="A hammer and a logo&#10;&#10;Description automatically generated with medium confidence">
            <a:extLst>
              <a:ext uri="{FF2B5EF4-FFF2-40B4-BE49-F238E27FC236}">
                <a16:creationId xmlns:a16="http://schemas.microsoft.com/office/drawing/2014/main" id="{1138FAC5-0C47-AB26-5B48-B8C8F8E45D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1686413"/>
            <a:ext cx="7772401" cy="6477000"/>
          </a:xfrm>
          <a:prstGeom prst="rect">
            <a:avLst/>
          </a:prstGeom>
        </p:spPr>
      </p:pic>
      <p:sp>
        <p:nvSpPr>
          <p:cNvPr id="17" name="TextBox 16">
            <a:extLst>
              <a:ext uri="{FF2B5EF4-FFF2-40B4-BE49-F238E27FC236}">
                <a16:creationId xmlns:a16="http://schemas.microsoft.com/office/drawing/2014/main" id="{F35B55AE-8D6F-38E2-A228-DC6000E46E49}"/>
              </a:ext>
            </a:extLst>
          </p:cNvPr>
          <p:cNvSpPr txBox="1"/>
          <p:nvPr/>
        </p:nvSpPr>
        <p:spPr>
          <a:xfrm>
            <a:off x="904983" y="2600813"/>
            <a:ext cx="8115300" cy="2554545"/>
          </a:xfrm>
          <a:prstGeom prst="rect">
            <a:avLst/>
          </a:prstGeom>
          <a:noFill/>
        </p:spPr>
        <p:txBody>
          <a:bodyPr wrap="square" rtlCol="0">
            <a:spAutoFit/>
          </a:bodyPr>
          <a:lstStyle/>
          <a:p>
            <a:r>
              <a:rPr lang="en-JO" sz="3200" dirty="0"/>
              <a:t>Swift User Interface(SwiftUI):</a:t>
            </a:r>
          </a:p>
          <a:p>
            <a:endParaRPr lang="en-JO" sz="3200" dirty="0"/>
          </a:p>
          <a:p>
            <a:pPr marL="285750" indent="-285750">
              <a:buFont typeface="Arial" panose="020B0604020202020204" pitchFamily="34" charset="0"/>
              <a:buChar char="•"/>
            </a:pPr>
            <a:r>
              <a:rPr lang="en-US" sz="3200" dirty="0"/>
              <a:t>I</a:t>
            </a:r>
            <a:r>
              <a:rPr lang="en-JO" sz="3200" dirty="0"/>
              <a:t>ntuitive ways for designing user interface</a:t>
            </a:r>
          </a:p>
          <a:p>
            <a:pPr marL="285750" indent="-285750">
              <a:buFont typeface="Arial" panose="020B0604020202020204" pitchFamily="34" charset="0"/>
              <a:buChar char="•"/>
            </a:pPr>
            <a:r>
              <a:rPr lang="en-US" sz="3200" dirty="0"/>
              <a:t>R</a:t>
            </a:r>
            <a:r>
              <a:rPr lang="en-JO" sz="3200" dirty="0"/>
              <a:t>esponsive layouts </a:t>
            </a:r>
          </a:p>
          <a:p>
            <a:pPr marL="285750" indent="-285750">
              <a:buFont typeface="Arial" panose="020B0604020202020204" pitchFamily="34" charset="0"/>
              <a:buChar char="•"/>
            </a:pPr>
            <a:r>
              <a:rPr lang="en-US" sz="3200" dirty="0"/>
              <a:t>S</a:t>
            </a:r>
            <a:r>
              <a:rPr lang="en-JO" sz="3200" dirty="0"/>
              <a:t>eamless intergartion with iOS features </a:t>
            </a:r>
          </a:p>
        </p:txBody>
      </p:sp>
      <p:sp>
        <p:nvSpPr>
          <p:cNvPr id="18" name="TextBox 17">
            <a:extLst>
              <a:ext uri="{FF2B5EF4-FFF2-40B4-BE49-F238E27FC236}">
                <a16:creationId xmlns:a16="http://schemas.microsoft.com/office/drawing/2014/main" id="{2CB57A0C-D7DB-535A-9534-D9FAE7CD2284}"/>
              </a:ext>
            </a:extLst>
          </p:cNvPr>
          <p:cNvSpPr txBox="1"/>
          <p:nvPr/>
        </p:nvSpPr>
        <p:spPr>
          <a:xfrm>
            <a:off x="904983" y="5267813"/>
            <a:ext cx="7777088" cy="3046988"/>
          </a:xfrm>
          <a:prstGeom prst="rect">
            <a:avLst/>
          </a:prstGeom>
          <a:noFill/>
        </p:spPr>
        <p:txBody>
          <a:bodyPr wrap="square" rtlCol="0">
            <a:spAutoFit/>
          </a:bodyPr>
          <a:lstStyle/>
          <a:p>
            <a:r>
              <a:rPr lang="en-JO" sz="3200" dirty="0"/>
              <a:t>Xcode:</a:t>
            </a:r>
          </a:p>
          <a:p>
            <a:endParaRPr lang="en-JO" sz="3200" dirty="0"/>
          </a:p>
          <a:p>
            <a:pPr marL="285750" indent="-285750">
              <a:buFont typeface="Arial" panose="020B0604020202020204" pitchFamily="34" charset="0"/>
              <a:buChar char="•"/>
            </a:pPr>
            <a:r>
              <a:rPr lang="en-US" sz="3200" dirty="0"/>
              <a:t>A</a:t>
            </a:r>
            <a:r>
              <a:rPr lang="en-JO" sz="3200" dirty="0"/>
              <a:t>ll-in-one development tool for Apple platforms</a:t>
            </a:r>
          </a:p>
          <a:p>
            <a:pPr marL="285750" indent="-285750">
              <a:buFont typeface="Arial" panose="020B0604020202020204" pitchFamily="34" charset="0"/>
              <a:buChar char="•"/>
            </a:pPr>
            <a:r>
              <a:rPr lang="en-US" sz="3200" dirty="0"/>
              <a:t>S</a:t>
            </a:r>
            <a:r>
              <a:rPr lang="en-JO" sz="3200" dirty="0"/>
              <a:t>eamless integration with SwiftUI</a:t>
            </a:r>
          </a:p>
          <a:p>
            <a:pPr marL="285750" indent="-285750">
              <a:buFont typeface="Arial" panose="020B0604020202020204" pitchFamily="34" charset="0"/>
              <a:buChar char="•"/>
            </a:pPr>
            <a:r>
              <a:rPr lang="en-US" sz="3200" dirty="0"/>
              <a:t>A</a:t>
            </a:r>
            <a:r>
              <a:rPr lang="en-JO" sz="3200" dirty="0"/>
              <a:t>dvanced debugging tools</a:t>
            </a:r>
          </a:p>
        </p:txBody>
      </p:sp>
      <p:sp>
        <p:nvSpPr>
          <p:cNvPr id="8" name="AutoShape 9">
            <a:extLst>
              <a:ext uri="{FF2B5EF4-FFF2-40B4-BE49-F238E27FC236}">
                <a16:creationId xmlns:a16="http://schemas.microsoft.com/office/drawing/2014/main" id="{CEAA3327-7F7A-D68C-E988-4E7F269D8EFF}"/>
              </a:ext>
            </a:extLst>
          </p:cNvPr>
          <p:cNvSpPr/>
          <p:nvPr/>
        </p:nvSpPr>
        <p:spPr>
          <a:xfrm>
            <a:off x="1028700" y="8806488"/>
            <a:ext cx="16199158" cy="0"/>
          </a:xfrm>
          <a:prstGeom prst="line">
            <a:avLst/>
          </a:prstGeom>
          <a:ln w="19050" cap="flat">
            <a:solidFill>
              <a:srgbClr val="000000"/>
            </a:solidFill>
            <a:prstDash val="solid"/>
            <a:headEnd type="none" w="sm" len="sm"/>
            <a:tailEnd type="none" w="sm" len="sm"/>
          </a:ln>
        </p:spPr>
        <p:txBody>
          <a:bodyPr/>
          <a:lstStyle/>
          <a:p>
            <a:endParaRPr lang="en-JO"/>
          </a:p>
        </p:txBody>
      </p:sp>
      <p:sp>
        <p:nvSpPr>
          <p:cNvPr id="10" name="TextBox 9">
            <a:extLst>
              <a:ext uri="{FF2B5EF4-FFF2-40B4-BE49-F238E27FC236}">
                <a16:creationId xmlns:a16="http://schemas.microsoft.com/office/drawing/2014/main" id="{E41BB1B1-F3C1-4208-F5DF-7EB418FCF57D}"/>
              </a:ext>
            </a:extLst>
          </p:cNvPr>
          <p:cNvSpPr txBox="1"/>
          <p:nvPr/>
        </p:nvSpPr>
        <p:spPr>
          <a:xfrm>
            <a:off x="1028700" y="8958104"/>
            <a:ext cx="13017500" cy="435889"/>
          </a:xfrm>
          <a:prstGeom prst="rect">
            <a:avLst/>
          </a:prstGeom>
          <a:noFill/>
        </p:spPr>
        <p:txBody>
          <a:bodyPr wrap="square">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8701123">
            <a:off x="-4492281" y="-1737603"/>
            <a:ext cx="16229080" cy="19701463"/>
          </a:xfrm>
          <a:custGeom>
            <a:avLst/>
            <a:gdLst/>
            <a:ahLst/>
            <a:cxnLst/>
            <a:rect l="l" t="t" r="r" b="b"/>
            <a:pathLst>
              <a:path w="16229080" h="19701463">
                <a:moveTo>
                  <a:pt x="0" y="0"/>
                </a:moveTo>
                <a:lnTo>
                  <a:pt x="16229080" y="0"/>
                </a:lnTo>
                <a:lnTo>
                  <a:pt x="16229080" y="19701463"/>
                </a:lnTo>
                <a:lnTo>
                  <a:pt x="0" y="19701463"/>
                </a:lnTo>
                <a:lnTo>
                  <a:pt x="0" y="0"/>
                </a:lnTo>
                <a:close/>
              </a:path>
            </a:pathLst>
          </a:custGeom>
          <a:blipFill>
            <a:blip r:embed="rId3"/>
            <a:stretch>
              <a:fillRect/>
            </a:stretch>
          </a:blipFill>
        </p:spPr>
        <p:txBody>
          <a:bodyPr/>
          <a:lstStyle/>
          <a:p>
            <a:endParaRPr lang="en-JO" dirty="0"/>
          </a:p>
        </p:txBody>
      </p:sp>
      <p:sp>
        <p:nvSpPr>
          <p:cNvPr id="3" name="Freeform 3"/>
          <p:cNvSpPr/>
          <p:nvPr/>
        </p:nvSpPr>
        <p:spPr>
          <a:xfrm rot="8701123">
            <a:off x="7703696" y="-7865209"/>
            <a:ext cx="16229080" cy="19701463"/>
          </a:xfrm>
          <a:custGeom>
            <a:avLst/>
            <a:gdLst/>
            <a:ahLst/>
            <a:cxnLst/>
            <a:rect l="l" t="t" r="r" b="b"/>
            <a:pathLst>
              <a:path w="16229080" h="19701463">
                <a:moveTo>
                  <a:pt x="0" y="0"/>
                </a:moveTo>
                <a:lnTo>
                  <a:pt x="16229080" y="0"/>
                </a:lnTo>
                <a:lnTo>
                  <a:pt x="16229080" y="19701463"/>
                </a:lnTo>
                <a:lnTo>
                  <a:pt x="0" y="19701463"/>
                </a:lnTo>
                <a:lnTo>
                  <a:pt x="0" y="0"/>
                </a:lnTo>
                <a:close/>
              </a:path>
            </a:pathLst>
          </a:custGeom>
          <a:blipFill>
            <a:blip r:embed="rId3"/>
            <a:stretch>
              <a:fillRect/>
            </a:stretch>
          </a:blipFill>
        </p:spPr>
        <p:txBody>
          <a:bodyPr/>
          <a:lstStyle/>
          <a:p>
            <a:endParaRPr lang="en-JO"/>
          </a:p>
        </p:txBody>
      </p:sp>
      <p:sp>
        <p:nvSpPr>
          <p:cNvPr id="4" name="TextBox 4"/>
          <p:cNvSpPr txBox="1"/>
          <p:nvPr/>
        </p:nvSpPr>
        <p:spPr>
          <a:xfrm>
            <a:off x="1028700" y="9184324"/>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5" name="TextBox 5"/>
          <p:cNvSpPr txBox="1"/>
          <p:nvPr/>
        </p:nvSpPr>
        <p:spPr>
          <a:xfrm>
            <a:off x="11253639" y="9173222"/>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05 - 20</a:t>
            </a:r>
          </a:p>
        </p:txBody>
      </p:sp>
      <p:sp>
        <p:nvSpPr>
          <p:cNvPr id="6" name="TextBox 6"/>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7" name="TextBox 7"/>
          <p:cNvSpPr txBox="1"/>
          <p:nvPr/>
        </p:nvSpPr>
        <p:spPr>
          <a:xfrm>
            <a:off x="1028700" y="1288339"/>
            <a:ext cx="14262360" cy="1113766"/>
          </a:xfrm>
          <a:prstGeom prst="rect">
            <a:avLst/>
          </a:prstGeom>
        </p:spPr>
        <p:txBody>
          <a:bodyPr lIns="0" tIns="0" rIns="0" bIns="0" rtlCol="0" anchor="t">
            <a:spAutoFit/>
          </a:bodyPr>
          <a:lstStyle/>
          <a:p>
            <a:pPr algn="l">
              <a:lnSpc>
                <a:spcPts val="10342"/>
              </a:lnSpc>
            </a:pPr>
            <a:r>
              <a:rPr lang="en-US" sz="4000" b="1" u="sng" spc="-206" dirty="0">
                <a:solidFill>
                  <a:srgbClr val="000000"/>
                </a:solidFill>
                <a:latin typeface="TT Commons Pro Expanded"/>
                <a:ea typeface="TT Commons Pro Expanded"/>
                <a:cs typeface="TT Commons Pro Expanded"/>
                <a:sym typeface="TT Commons Pro Expanded"/>
              </a:rPr>
              <a:t>Backend services (Firebase cloud database)</a:t>
            </a:r>
          </a:p>
        </p:txBody>
      </p:sp>
      <p:sp>
        <p:nvSpPr>
          <p:cNvPr id="8" name="TextBox 8"/>
          <p:cNvSpPr txBox="1"/>
          <p:nvPr/>
        </p:nvSpPr>
        <p:spPr>
          <a:xfrm>
            <a:off x="1142304" y="3530832"/>
            <a:ext cx="1148143" cy="641201"/>
          </a:xfrm>
          <a:prstGeom prst="rect">
            <a:avLst/>
          </a:prstGeom>
        </p:spPr>
        <p:txBody>
          <a:bodyPr lIns="0" tIns="0" rIns="0" bIns="0" rtlCol="0" anchor="t">
            <a:spAutoFit/>
          </a:bodyPr>
          <a:lstStyle/>
          <a:p>
            <a:pPr algn="l">
              <a:lnSpc>
                <a:spcPts val="5000"/>
              </a:lnSpc>
            </a:pPr>
            <a:r>
              <a:rPr lang="en-US" sz="5000" dirty="0">
                <a:solidFill>
                  <a:srgbClr val="000000"/>
                </a:solidFill>
                <a:latin typeface="TT Commons Pro Expanded"/>
                <a:ea typeface="TT Commons Pro Expanded"/>
                <a:cs typeface="TT Commons Pro Expanded"/>
                <a:sym typeface="TT Commons Pro Expanded"/>
              </a:rPr>
              <a:t>1</a:t>
            </a:r>
          </a:p>
        </p:txBody>
      </p:sp>
      <p:sp>
        <p:nvSpPr>
          <p:cNvPr id="10" name="TextBox 10"/>
          <p:cNvSpPr txBox="1"/>
          <p:nvPr/>
        </p:nvSpPr>
        <p:spPr>
          <a:xfrm>
            <a:off x="1056272" y="6157059"/>
            <a:ext cx="1148143" cy="641201"/>
          </a:xfrm>
          <a:prstGeom prst="rect">
            <a:avLst/>
          </a:prstGeom>
        </p:spPr>
        <p:txBody>
          <a:bodyPr lIns="0" tIns="0" rIns="0" bIns="0" rtlCol="0" anchor="t">
            <a:spAutoFit/>
          </a:bodyPr>
          <a:lstStyle/>
          <a:p>
            <a:pPr algn="l">
              <a:lnSpc>
                <a:spcPts val="5000"/>
              </a:lnSpc>
            </a:pPr>
            <a:r>
              <a:rPr lang="en-US" sz="5000" dirty="0">
                <a:solidFill>
                  <a:srgbClr val="000000"/>
                </a:solidFill>
                <a:latin typeface="TT Commons Pro Expanded"/>
                <a:ea typeface="TT Commons Pro Expanded"/>
                <a:cs typeface="TT Commons Pro Expanded"/>
                <a:sym typeface="TT Commons Pro Expanded"/>
              </a:rPr>
              <a:t>2</a:t>
            </a:r>
          </a:p>
        </p:txBody>
      </p:sp>
      <p:sp>
        <p:nvSpPr>
          <p:cNvPr id="12" name="AutoShape 12"/>
          <p:cNvSpPr/>
          <p:nvPr/>
        </p:nvSpPr>
        <p:spPr>
          <a:xfrm>
            <a:off x="1142304" y="5143500"/>
            <a:ext cx="7671776" cy="0"/>
          </a:xfrm>
          <a:prstGeom prst="line">
            <a:avLst/>
          </a:prstGeom>
          <a:ln w="19050" cap="flat">
            <a:solidFill>
              <a:srgbClr val="000000"/>
            </a:solidFill>
            <a:prstDash val="solid"/>
            <a:headEnd type="none" w="sm" len="sm"/>
            <a:tailEnd type="none" w="sm" len="sm"/>
          </a:ln>
        </p:spPr>
        <p:txBody>
          <a:bodyPr/>
          <a:lstStyle/>
          <a:p>
            <a:endParaRPr lang="en-JO"/>
          </a:p>
        </p:txBody>
      </p:sp>
      <p:sp>
        <p:nvSpPr>
          <p:cNvPr id="14" name="TextBox 14"/>
          <p:cNvSpPr txBox="1"/>
          <p:nvPr/>
        </p:nvSpPr>
        <p:spPr>
          <a:xfrm>
            <a:off x="2469426" y="3553890"/>
            <a:ext cx="6180645" cy="749308"/>
          </a:xfrm>
          <a:prstGeom prst="rect">
            <a:avLst/>
          </a:prstGeom>
        </p:spPr>
        <p:txBody>
          <a:bodyPr lIns="0" tIns="0" rIns="0" bIns="0" rtlCol="0" anchor="t">
            <a:spAutoFit/>
          </a:bodyPr>
          <a:lstStyle/>
          <a:p>
            <a:pPr algn="l">
              <a:lnSpc>
                <a:spcPts val="2940"/>
              </a:lnSpc>
            </a:pPr>
            <a:r>
              <a:rPr lang="en-US" sz="3200" dirty="0">
                <a:solidFill>
                  <a:srgbClr val="000000"/>
                </a:solidFill>
                <a:latin typeface="TT Commons Pro Expanded"/>
                <a:ea typeface="TT Commons Pro Expanded"/>
                <a:cs typeface="TT Commons Pro Expanded"/>
                <a:sym typeface="TT Commons Pro Expanded"/>
              </a:rPr>
              <a:t>Firebase(real-time authentication)</a:t>
            </a:r>
          </a:p>
        </p:txBody>
      </p:sp>
      <p:sp>
        <p:nvSpPr>
          <p:cNvPr id="16" name="TextBox 16"/>
          <p:cNvSpPr txBox="1"/>
          <p:nvPr/>
        </p:nvSpPr>
        <p:spPr>
          <a:xfrm>
            <a:off x="2496997" y="6005575"/>
            <a:ext cx="6180645" cy="749308"/>
          </a:xfrm>
          <a:prstGeom prst="rect">
            <a:avLst/>
          </a:prstGeom>
        </p:spPr>
        <p:txBody>
          <a:bodyPr lIns="0" tIns="0" rIns="0" bIns="0" rtlCol="0" anchor="t">
            <a:spAutoFit/>
          </a:bodyPr>
          <a:lstStyle/>
          <a:p>
            <a:pPr algn="l">
              <a:lnSpc>
                <a:spcPts val="2940"/>
              </a:lnSpc>
            </a:pPr>
            <a:r>
              <a:rPr lang="en-US" sz="3200" dirty="0" err="1">
                <a:solidFill>
                  <a:srgbClr val="000000"/>
                </a:solidFill>
                <a:latin typeface="TT Commons Pro Expanded"/>
                <a:ea typeface="TT Commons Pro Expanded"/>
                <a:cs typeface="TT Commons Pro Expanded"/>
                <a:sym typeface="TT Commons Pro Expanded"/>
              </a:rPr>
              <a:t>FirebaseFirestore</a:t>
            </a:r>
            <a:r>
              <a:rPr lang="en-US" sz="3200" dirty="0">
                <a:solidFill>
                  <a:srgbClr val="000000"/>
                </a:solidFill>
                <a:latin typeface="TT Commons Pro Expanded"/>
                <a:ea typeface="TT Commons Pro Expanded"/>
                <a:cs typeface="TT Commons Pro Expanded"/>
                <a:sym typeface="TT Commons Pro Expanded"/>
              </a:rPr>
              <a:t> for collections </a:t>
            </a:r>
          </a:p>
        </p:txBody>
      </p:sp>
      <p:sp>
        <p:nvSpPr>
          <p:cNvPr id="18" name="TextBox 18"/>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19" name="TextBox 18">
            <a:extLst>
              <a:ext uri="{FF2B5EF4-FFF2-40B4-BE49-F238E27FC236}">
                <a16:creationId xmlns:a16="http://schemas.microsoft.com/office/drawing/2014/main" id="{170A368B-2694-A4DF-5306-78F0DEEC8869}"/>
              </a:ext>
            </a:extLst>
          </p:cNvPr>
          <p:cNvSpPr txBox="1"/>
          <p:nvPr/>
        </p:nvSpPr>
        <p:spPr>
          <a:xfrm>
            <a:off x="10438065" y="2697270"/>
            <a:ext cx="7085207" cy="2308324"/>
          </a:xfrm>
          <a:prstGeom prst="rect">
            <a:avLst/>
          </a:prstGeom>
          <a:noFill/>
        </p:spPr>
        <p:txBody>
          <a:bodyPr wrap="square" rtlCol="0">
            <a:spAutoFit/>
          </a:bodyPr>
          <a:lstStyle/>
          <a:p>
            <a:r>
              <a:rPr lang="en-JO" sz="2400" b="1" dirty="0"/>
              <a:t>Configuration of Firebase:</a:t>
            </a:r>
          </a:p>
          <a:p>
            <a:pPr marL="285750" indent="-285750">
              <a:buFont typeface="Arial" panose="020B0604020202020204" pitchFamily="34" charset="0"/>
              <a:buChar char="•"/>
            </a:pPr>
            <a:r>
              <a:rPr lang="en-US" sz="2400" dirty="0"/>
              <a:t>C</a:t>
            </a:r>
            <a:r>
              <a:rPr lang="en-JO" sz="2400" dirty="0"/>
              <a:t>reate Firebase project</a:t>
            </a:r>
          </a:p>
          <a:p>
            <a:pPr marL="285750" indent="-285750">
              <a:buFont typeface="Arial" panose="020B0604020202020204" pitchFamily="34" charset="0"/>
              <a:buChar char="•"/>
            </a:pPr>
            <a:r>
              <a:rPr lang="en-US" sz="2400" dirty="0"/>
              <a:t>L</a:t>
            </a:r>
            <a:r>
              <a:rPr lang="en-JO" sz="2400" dirty="0"/>
              <a:t>ink project to Moodify App</a:t>
            </a:r>
          </a:p>
          <a:p>
            <a:pPr marL="285750" indent="-285750">
              <a:buFont typeface="Arial" panose="020B0604020202020204" pitchFamily="34" charset="0"/>
              <a:buChar char="•"/>
            </a:pPr>
            <a:r>
              <a:rPr lang="en-JO" sz="2400" dirty="0"/>
              <a:t>Add Firebase SDK using the Cocoapods dependency manager</a:t>
            </a:r>
          </a:p>
          <a:p>
            <a:endParaRPr lang="en-JO" sz="2400" dirty="0"/>
          </a:p>
        </p:txBody>
      </p:sp>
      <p:pic>
        <p:nvPicPr>
          <p:cNvPr id="21" name="Picture 20" descr="A screenshot of a computer&#10;&#10;Description automatically generated">
            <a:extLst>
              <a:ext uri="{FF2B5EF4-FFF2-40B4-BE49-F238E27FC236}">
                <a16:creationId xmlns:a16="http://schemas.microsoft.com/office/drawing/2014/main" id="{06F908B1-F7D2-09F2-E5C5-FB0EFCFF8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8065" y="4633545"/>
            <a:ext cx="5106418" cy="4270316"/>
          </a:xfrm>
          <a:prstGeom prst="rect">
            <a:avLst/>
          </a:prstGeom>
        </p:spPr>
      </p:pic>
      <p:sp>
        <p:nvSpPr>
          <p:cNvPr id="13" name="AutoShape 12">
            <a:extLst>
              <a:ext uri="{FF2B5EF4-FFF2-40B4-BE49-F238E27FC236}">
                <a16:creationId xmlns:a16="http://schemas.microsoft.com/office/drawing/2014/main" id="{854F5ACD-6241-5B76-52E1-D94CA7304A2E}"/>
              </a:ext>
            </a:extLst>
          </p:cNvPr>
          <p:cNvSpPr/>
          <p:nvPr/>
        </p:nvSpPr>
        <p:spPr>
          <a:xfrm>
            <a:off x="1028700" y="9029700"/>
            <a:ext cx="16199158" cy="0"/>
          </a:xfrm>
          <a:prstGeom prst="line">
            <a:avLst/>
          </a:prstGeom>
          <a:ln w="19050" cap="flat">
            <a:solidFill>
              <a:srgbClr val="000000"/>
            </a:solidFill>
            <a:prstDash val="solid"/>
            <a:headEnd type="none" w="sm" len="sm"/>
            <a:tailEnd type="none" w="sm" len="sm"/>
          </a:ln>
        </p:spPr>
        <p:txBody>
          <a:bodyPr/>
          <a:lstStyle/>
          <a:p>
            <a:endParaRPr lang="en-J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1161762" y="-4686300"/>
            <a:ext cx="11405723" cy="13035112"/>
          </a:xfrm>
          <a:custGeom>
            <a:avLst/>
            <a:gdLst/>
            <a:ahLst/>
            <a:cxnLst/>
            <a:rect l="l" t="t" r="r" b="b"/>
            <a:pathLst>
              <a:path w="11405723" h="13035112">
                <a:moveTo>
                  <a:pt x="0" y="0"/>
                </a:moveTo>
                <a:lnTo>
                  <a:pt x="11405723" y="0"/>
                </a:lnTo>
                <a:lnTo>
                  <a:pt x="11405723" y="13035112"/>
                </a:lnTo>
                <a:lnTo>
                  <a:pt x="0" y="13035112"/>
                </a:lnTo>
                <a:lnTo>
                  <a:pt x="0" y="0"/>
                </a:lnTo>
                <a:close/>
              </a:path>
            </a:pathLst>
          </a:custGeom>
          <a:blipFill>
            <a:blip r:embed="rId3"/>
            <a:stretch>
              <a:fillRect/>
            </a:stretch>
          </a:blipFill>
        </p:spPr>
        <p:txBody>
          <a:bodyPr/>
          <a:lstStyle/>
          <a:p>
            <a:endParaRPr lang="en-JO"/>
          </a:p>
        </p:txBody>
      </p:sp>
      <p:sp>
        <p:nvSpPr>
          <p:cNvPr id="3" name="Freeform 3"/>
          <p:cNvSpPr/>
          <p:nvPr/>
        </p:nvSpPr>
        <p:spPr>
          <a:xfrm rot="7986543">
            <a:off x="-898142" y="6689085"/>
            <a:ext cx="4232782" cy="5138431"/>
          </a:xfrm>
          <a:custGeom>
            <a:avLst/>
            <a:gdLst/>
            <a:ahLst/>
            <a:cxnLst/>
            <a:rect l="l" t="t" r="r" b="b"/>
            <a:pathLst>
              <a:path w="4232782" h="5138431">
                <a:moveTo>
                  <a:pt x="0" y="0"/>
                </a:moveTo>
                <a:lnTo>
                  <a:pt x="4232782" y="0"/>
                </a:lnTo>
                <a:lnTo>
                  <a:pt x="4232782" y="5138430"/>
                </a:lnTo>
                <a:lnTo>
                  <a:pt x="0" y="5138430"/>
                </a:lnTo>
                <a:lnTo>
                  <a:pt x="0" y="0"/>
                </a:lnTo>
                <a:close/>
              </a:path>
            </a:pathLst>
          </a:custGeom>
          <a:blipFill>
            <a:blip r:embed="rId4"/>
            <a:stretch>
              <a:fillRect/>
            </a:stretch>
          </a:blipFill>
        </p:spPr>
        <p:txBody>
          <a:bodyPr/>
          <a:lstStyle/>
          <a:p>
            <a:endParaRPr lang="en-JO"/>
          </a:p>
        </p:txBody>
      </p:sp>
      <p:sp>
        <p:nvSpPr>
          <p:cNvPr id="4" name="TextBox 4"/>
          <p:cNvSpPr txBox="1"/>
          <p:nvPr/>
        </p:nvSpPr>
        <p:spPr>
          <a:xfrm>
            <a:off x="1022546" y="9260576"/>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6" name="TextBox 6"/>
          <p:cNvSpPr txBox="1"/>
          <p:nvPr/>
        </p:nvSpPr>
        <p:spPr>
          <a:xfrm>
            <a:off x="886406" y="854646"/>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7" name="TextBox 7"/>
          <p:cNvSpPr txBox="1"/>
          <p:nvPr/>
        </p:nvSpPr>
        <p:spPr>
          <a:xfrm>
            <a:off x="1037250" y="1480651"/>
            <a:ext cx="9180997" cy="1126077"/>
          </a:xfrm>
          <a:prstGeom prst="rect">
            <a:avLst/>
          </a:prstGeom>
        </p:spPr>
        <p:txBody>
          <a:bodyPr wrap="square" lIns="0" tIns="0" rIns="0" bIns="0" rtlCol="0" anchor="t">
            <a:spAutoFit/>
          </a:bodyPr>
          <a:lstStyle/>
          <a:p>
            <a:pPr algn="l">
              <a:lnSpc>
                <a:spcPts val="10342"/>
              </a:lnSpc>
            </a:pPr>
            <a:r>
              <a:rPr lang="en-US" sz="4000" b="1" u="sng" spc="-206" dirty="0">
                <a:solidFill>
                  <a:srgbClr val="000000"/>
                </a:solidFill>
                <a:latin typeface="TT Commons Pro Expanded" panose="020B0604020202020204" charset="0"/>
                <a:ea typeface="TT Commons Pro Expanded"/>
                <a:cs typeface="TT Commons Pro Expanded"/>
                <a:sym typeface="TT Commons Pro Expanded"/>
              </a:rPr>
              <a:t>Implementations</a:t>
            </a:r>
            <a:r>
              <a:rPr lang="en-US" sz="3600" b="1" u="sng" spc="-206" dirty="0">
                <a:solidFill>
                  <a:srgbClr val="000000"/>
                </a:solidFill>
                <a:latin typeface="TT Commons Pro Expanded" panose="020B0604020202020204" charset="0"/>
                <a:ea typeface="TT Commons Pro Expanded"/>
                <a:cs typeface="TT Commons Pro Expanded"/>
                <a:sym typeface="TT Commons Pro Expanded"/>
              </a:rPr>
              <a:t> with firebase</a:t>
            </a:r>
          </a:p>
        </p:txBody>
      </p:sp>
      <p:sp>
        <p:nvSpPr>
          <p:cNvPr id="8" name="AutoShape 8"/>
          <p:cNvSpPr/>
          <p:nvPr/>
        </p:nvSpPr>
        <p:spPr>
          <a:xfrm>
            <a:off x="1227750" y="4010847"/>
            <a:ext cx="7671776" cy="0"/>
          </a:xfrm>
          <a:prstGeom prst="line">
            <a:avLst/>
          </a:prstGeom>
          <a:ln w="19050" cap="flat">
            <a:solidFill>
              <a:srgbClr val="000000"/>
            </a:solidFill>
            <a:prstDash val="solid"/>
            <a:headEnd type="none" w="sm" len="sm"/>
            <a:tailEnd type="none" w="sm" len="sm"/>
          </a:ln>
        </p:spPr>
        <p:txBody>
          <a:bodyPr/>
          <a:lstStyle/>
          <a:p>
            <a:endParaRPr lang="en-JO"/>
          </a:p>
        </p:txBody>
      </p:sp>
      <p:sp>
        <p:nvSpPr>
          <p:cNvPr id="9" name="AutoShape 9"/>
          <p:cNvSpPr/>
          <p:nvPr/>
        </p:nvSpPr>
        <p:spPr>
          <a:xfrm>
            <a:off x="9445230" y="4010847"/>
            <a:ext cx="7671776" cy="0"/>
          </a:xfrm>
          <a:prstGeom prst="line">
            <a:avLst/>
          </a:prstGeom>
          <a:ln w="19050" cap="flat">
            <a:solidFill>
              <a:srgbClr val="000000"/>
            </a:solidFill>
            <a:prstDash val="solid"/>
            <a:headEnd type="none" w="sm" len="sm"/>
            <a:tailEnd type="none" w="sm" len="sm"/>
          </a:ln>
        </p:spPr>
        <p:txBody>
          <a:bodyPr/>
          <a:lstStyle/>
          <a:p>
            <a:endParaRPr lang="en-JO"/>
          </a:p>
        </p:txBody>
      </p:sp>
      <p:sp>
        <p:nvSpPr>
          <p:cNvPr id="10" name="TextBox 10"/>
          <p:cNvSpPr txBox="1"/>
          <p:nvPr/>
        </p:nvSpPr>
        <p:spPr>
          <a:xfrm>
            <a:off x="1401257" y="3212407"/>
            <a:ext cx="5524500" cy="531299"/>
          </a:xfrm>
          <a:prstGeom prst="rect">
            <a:avLst/>
          </a:prstGeom>
        </p:spPr>
        <p:txBody>
          <a:bodyPr wrap="square" lIns="0" tIns="0" rIns="0" bIns="0" rtlCol="0" anchor="t">
            <a:spAutoFit/>
          </a:bodyPr>
          <a:lstStyle/>
          <a:p>
            <a:pPr algn="l">
              <a:lnSpc>
                <a:spcPts val="4480"/>
              </a:lnSpc>
            </a:pPr>
            <a:r>
              <a:rPr lang="en-US" sz="3200" b="1" dirty="0">
                <a:solidFill>
                  <a:srgbClr val="000000"/>
                </a:solidFill>
                <a:latin typeface="TT Commons Pro Expanded"/>
                <a:ea typeface="TT Commons Pro Expanded"/>
                <a:cs typeface="TT Commons Pro Expanded"/>
                <a:sym typeface="TT Commons Pro Expanded"/>
              </a:rPr>
              <a:t>First implementation </a:t>
            </a:r>
          </a:p>
        </p:txBody>
      </p:sp>
      <p:sp>
        <p:nvSpPr>
          <p:cNvPr id="11" name="TextBox 11"/>
          <p:cNvSpPr txBox="1"/>
          <p:nvPr/>
        </p:nvSpPr>
        <p:spPr>
          <a:xfrm>
            <a:off x="9957666" y="3223892"/>
            <a:ext cx="5280517" cy="531299"/>
          </a:xfrm>
          <a:prstGeom prst="rect">
            <a:avLst/>
          </a:prstGeom>
        </p:spPr>
        <p:txBody>
          <a:bodyPr wrap="square" lIns="0" tIns="0" rIns="0" bIns="0" rtlCol="0" anchor="t">
            <a:spAutoFit/>
          </a:bodyPr>
          <a:lstStyle/>
          <a:p>
            <a:pPr algn="l">
              <a:lnSpc>
                <a:spcPts val="4480"/>
              </a:lnSpc>
            </a:pPr>
            <a:r>
              <a:rPr lang="en-US" sz="3200" dirty="0">
                <a:solidFill>
                  <a:srgbClr val="000000"/>
                </a:solidFill>
                <a:latin typeface="TT Commons Pro Expanded"/>
                <a:ea typeface="TT Commons Pro Expanded"/>
                <a:cs typeface="TT Commons Pro Expanded"/>
                <a:sym typeface="TT Commons Pro Expanded"/>
              </a:rPr>
              <a:t>Second implementation</a:t>
            </a:r>
          </a:p>
        </p:txBody>
      </p:sp>
      <p:sp>
        <p:nvSpPr>
          <p:cNvPr id="12" name="TextBox 12"/>
          <p:cNvSpPr txBox="1"/>
          <p:nvPr/>
        </p:nvSpPr>
        <p:spPr>
          <a:xfrm>
            <a:off x="1037250" y="4527689"/>
            <a:ext cx="7671776" cy="743793"/>
          </a:xfrm>
          <a:prstGeom prst="rect">
            <a:avLst/>
          </a:prstGeom>
        </p:spPr>
        <p:txBody>
          <a:bodyPr lIns="0" tIns="0" rIns="0" bIns="0" rtlCol="0" anchor="t">
            <a:spAutoFit/>
          </a:bodyPr>
          <a:lstStyle/>
          <a:p>
            <a:pPr algn="ctr">
              <a:lnSpc>
                <a:spcPts val="2940"/>
              </a:lnSpc>
            </a:pPr>
            <a:r>
              <a:rPr lang="en-US" sz="2800" dirty="0">
                <a:solidFill>
                  <a:srgbClr val="000000"/>
                </a:solidFill>
                <a:ea typeface="TT Commons Pro Expanded"/>
                <a:cs typeface="TT Commons Pro Expanded"/>
                <a:sym typeface="TT Commons Pro Expanded"/>
              </a:rPr>
              <a:t>A sign in view that utilized Firebase </a:t>
            </a:r>
            <a:r>
              <a:rPr lang="en-US" sz="2800" dirty="0" err="1">
                <a:solidFill>
                  <a:srgbClr val="000000"/>
                </a:solidFill>
                <a:ea typeface="TT Commons Pro Expanded"/>
                <a:cs typeface="TT Commons Pro Expanded"/>
                <a:sym typeface="TT Commons Pro Expanded"/>
              </a:rPr>
              <a:t>Authetication</a:t>
            </a:r>
            <a:r>
              <a:rPr lang="en-US" sz="2800" dirty="0">
                <a:solidFill>
                  <a:srgbClr val="000000"/>
                </a:solidFill>
                <a:ea typeface="TT Commons Pro Expanded"/>
                <a:cs typeface="TT Commons Pro Expanded"/>
                <a:sym typeface="TT Commons Pro Expanded"/>
              </a:rPr>
              <a:t> using email/password</a:t>
            </a:r>
          </a:p>
        </p:txBody>
      </p:sp>
      <p:sp>
        <p:nvSpPr>
          <p:cNvPr id="13" name="TextBox 13"/>
          <p:cNvSpPr txBox="1"/>
          <p:nvPr/>
        </p:nvSpPr>
        <p:spPr>
          <a:xfrm>
            <a:off x="9429484" y="4527689"/>
            <a:ext cx="7671776" cy="1489382"/>
          </a:xfrm>
          <a:prstGeom prst="rect">
            <a:avLst/>
          </a:prstGeom>
        </p:spPr>
        <p:txBody>
          <a:bodyPr lIns="0" tIns="0" rIns="0" bIns="0" rtlCol="0" anchor="t">
            <a:spAutoFit/>
          </a:bodyPr>
          <a:lstStyle/>
          <a:p>
            <a:pPr marL="800100" lvl="1" indent="-342900" algn="just">
              <a:lnSpc>
                <a:spcPts val="2940"/>
              </a:lnSpc>
              <a:buFont typeface="Arial" panose="020B0604020202020204" pitchFamily="34" charset="0"/>
              <a:buChar char="•"/>
            </a:pPr>
            <a:r>
              <a:rPr lang="en-US" sz="2800" dirty="0">
                <a:solidFill>
                  <a:srgbClr val="000000"/>
                </a:solidFill>
                <a:ea typeface="TT Commons Pro Expanded"/>
                <a:cs typeface="TT Commons Pro Expanded"/>
                <a:sym typeface="TT Commons Pro Expanded"/>
              </a:rPr>
              <a:t>A signup view for creating new users with and adding them to users collection</a:t>
            </a:r>
          </a:p>
          <a:p>
            <a:pPr marL="800100" lvl="1" indent="-342900" algn="just">
              <a:lnSpc>
                <a:spcPts val="2940"/>
              </a:lnSpc>
              <a:buFont typeface="Arial" panose="020B0604020202020204" pitchFamily="34" charset="0"/>
              <a:buChar char="•"/>
            </a:pPr>
            <a:r>
              <a:rPr lang="en-US" sz="2800" dirty="0">
                <a:solidFill>
                  <a:srgbClr val="000000"/>
                </a:solidFill>
                <a:ea typeface="TT Commons Pro Expanded"/>
                <a:cs typeface="TT Commons Pro Expanded"/>
                <a:sym typeface="TT Commons Pro Expanded"/>
              </a:rPr>
              <a:t>A liked playlist view for fetching users liked songs from users collection</a:t>
            </a:r>
          </a:p>
        </p:txBody>
      </p:sp>
      <p:sp>
        <p:nvSpPr>
          <p:cNvPr id="22" name="TextBox 22"/>
          <p:cNvSpPr txBox="1"/>
          <p:nvPr/>
        </p:nvSpPr>
        <p:spPr>
          <a:xfrm>
            <a:off x="12300095" y="854646"/>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pic>
        <p:nvPicPr>
          <p:cNvPr id="24" name="Picture 23">
            <a:extLst>
              <a:ext uri="{FF2B5EF4-FFF2-40B4-BE49-F238E27FC236}">
                <a16:creationId xmlns:a16="http://schemas.microsoft.com/office/drawing/2014/main" id="{EC41B5CD-58A4-6DD6-EB58-DFEB8D05A4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7750" y="6696410"/>
            <a:ext cx="5974219" cy="921726"/>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EBCB7D6B-BBCD-AD74-C040-474AB212A9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1866" y="6074677"/>
            <a:ext cx="7845140" cy="2785321"/>
          </a:xfrm>
          <a:prstGeom prst="rect">
            <a:avLst/>
          </a:prstGeom>
        </p:spPr>
      </p:pic>
      <p:sp>
        <p:nvSpPr>
          <p:cNvPr id="5" name="AutoShape 12">
            <a:extLst>
              <a:ext uri="{FF2B5EF4-FFF2-40B4-BE49-F238E27FC236}">
                <a16:creationId xmlns:a16="http://schemas.microsoft.com/office/drawing/2014/main" id="{57FBD635-3067-E6AC-FEE2-9C3585F7A9AB}"/>
              </a:ext>
            </a:extLst>
          </p:cNvPr>
          <p:cNvSpPr/>
          <p:nvPr/>
        </p:nvSpPr>
        <p:spPr>
          <a:xfrm>
            <a:off x="1028700" y="9029700"/>
            <a:ext cx="16199158" cy="0"/>
          </a:xfrm>
          <a:prstGeom prst="line">
            <a:avLst/>
          </a:prstGeom>
          <a:ln w="19050" cap="flat">
            <a:solidFill>
              <a:srgbClr val="000000"/>
            </a:solidFill>
            <a:prstDash val="solid"/>
            <a:headEnd type="none" w="sm" len="sm"/>
            <a:tailEnd type="none" w="sm" len="sm"/>
          </a:ln>
        </p:spPr>
        <p:txBody>
          <a:bodyPr/>
          <a:lstStyle/>
          <a:p>
            <a:endParaRPr lang="en-JO" dirty="0"/>
          </a:p>
        </p:txBody>
      </p:sp>
      <p:sp>
        <p:nvSpPr>
          <p:cNvPr id="15" name="TextBox 14">
            <a:extLst>
              <a:ext uri="{FF2B5EF4-FFF2-40B4-BE49-F238E27FC236}">
                <a16:creationId xmlns:a16="http://schemas.microsoft.com/office/drawing/2014/main" id="{FF369A4F-04F8-D145-9E51-81C4928A68A9}"/>
              </a:ext>
            </a:extLst>
          </p:cNvPr>
          <p:cNvSpPr txBox="1"/>
          <p:nvPr/>
        </p:nvSpPr>
        <p:spPr>
          <a:xfrm>
            <a:off x="14784710" y="9174635"/>
            <a:ext cx="2480744" cy="435889"/>
          </a:xfrm>
          <a:prstGeom prst="rect">
            <a:avLst/>
          </a:prstGeom>
          <a:noFill/>
        </p:spPr>
        <p:txBody>
          <a:bodyPr wrap="square">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06 - 20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8100000">
            <a:off x="-3239079" y="916195"/>
            <a:ext cx="12798871" cy="15537324"/>
          </a:xfrm>
          <a:custGeom>
            <a:avLst/>
            <a:gdLst/>
            <a:ahLst/>
            <a:cxnLst/>
            <a:rect l="l" t="t" r="r" b="b"/>
            <a:pathLst>
              <a:path w="12798871" h="15537324">
                <a:moveTo>
                  <a:pt x="0" y="0"/>
                </a:moveTo>
                <a:lnTo>
                  <a:pt x="12798871" y="0"/>
                </a:lnTo>
                <a:lnTo>
                  <a:pt x="12798871" y="15537325"/>
                </a:lnTo>
                <a:lnTo>
                  <a:pt x="0" y="15537325"/>
                </a:lnTo>
                <a:lnTo>
                  <a:pt x="0" y="0"/>
                </a:lnTo>
                <a:close/>
              </a:path>
            </a:pathLst>
          </a:custGeom>
          <a:blipFill>
            <a:blip r:embed="rId3"/>
            <a:stretch>
              <a:fillRect/>
            </a:stretch>
          </a:blipFill>
        </p:spPr>
        <p:txBody>
          <a:bodyPr/>
          <a:lstStyle/>
          <a:p>
            <a:endParaRPr lang="en-JO"/>
          </a:p>
        </p:txBody>
      </p:sp>
      <p:sp>
        <p:nvSpPr>
          <p:cNvPr id="3" name="TextBox 3"/>
          <p:cNvSpPr txBox="1"/>
          <p:nvPr/>
        </p:nvSpPr>
        <p:spPr>
          <a:xfrm>
            <a:off x="1028700" y="9182111"/>
            <a:ext cx="5974219" cy="343556"/>
          </a:xfrm>
          <a:prstGeom prst="rect">
            <a:avLst/>
          </a:prstGeom>
        </p:spPr>
        <p:txBody>
          <a:bodyPr lIns="0" tIns="0" rIns="0" bIns="0" rtlCol="0" anchor="t">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BY RAWAND SALAMEH</a:t>
            </a:r>
          </a:p>
        </p:txBody>
      </p:sp>
      <p:sp>
        <p:nvSpPr>
          <p:cNvPr id="4" name="TextBox 4"/>
          <p:cNvSpPr txBox="1"/>
          <p:nvPr/>
        </p:nvSpPr>
        <p:spPr>
          <a:xfrm>
            <a:off x="11253639" y="9182111"/>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07 - 20</a:t>
            </a:r>
          </a:p>
        </p:txBody>
      </p:sp>
      <p:sp>
        <p:nvSpPr>
          <p:cNvPr id="5" name="TextBox 5"/>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6" name="TextBox 6"/>
          <p:cNvSpPr txBox="1"/>
          <p:nvPr/>
        </p:nvSpPr>
        <p:spPr>
          <a:xfrm>
            <a:off x="914400" y="1599604"/>
            <a:ext cx="7805285" cy="2410019"/>
          </a:xfrm>
          <a:prstGeom prst="rect">
            <a:avLst/>
          </a:prstGeom>
        </p:spPr>
        <p:txBody>
          <a:bodyPr lIns="0" tIns="0" rIns="0" bIns="0" rtlCol="0" anchor="t">
            <a:spAutoFit/>
          </a:bodyPr>
          <a:lstStyle/>
          <a:p>
            <a:pPr algn="l">
              <a:lnSpc>
                <a:spcPts val="10342"/>
              </a:lnSpc>
            </a:pPr>
            <a:r>
              <a:rPr lang="en-US" sz="3200" b="1" spc="-206" dirty="0">
                <a:solidFill>
                  <a:srgbClr val="000000"/>
                </a:solidFill>
                <a:latin typeface="TT Commons Pro Expanded"/>
                <a:ea typeface="TT Commons Pro Expanded"/>
                <a:cs typeface="TT Commons Pro Expanded"/>
                <a:sym typeface="TT Commons Pro Expanded"/>
              </a:rPr>
              <a:t>Third implementation </a:t>
            </a:r>
          </a:p>
          <a:p>
            <a:pPr algn="l">
              <a:lnSpc>
                <a:spcPts val="10342"/>
              </a:lnSpc>
            </a:pPr>
            <a:endParaRPr lang="en-US" sz="3200" spc="-206" dirty="0">
              <a:solidFill>
                <a:srgbClr val="000000"/>
              </a:solidFill>
              <a:latin typeface="TT Commons Pro Expanded"/>
              <a:ea typeface="TT Commons Pro Expanded"/>
              <a:cs typeface="TT Commons Pro Expanded"/>
              <a:sym typeface="TT Commons Pro Expanded"/>
            </a:endParaRPr>
          </a:p>
        </p:txBody>
      </p:sp>
      <p:sp>
        <p:nvSpPr>
          <p:cNvPr id="22" name="TextBox 22"/>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23" name="AutoShape 8">
            <a:extLst>
              <a:ext uri="{FF2B5EF4-FFF2-40B4-BE49-F238E27FC236}">
                <a16:creationId xmlns:a16="http://schemas.microsoft.com/office/drawing/2014/main" id="{54DD50F9-316A-0441-54CE-30288F415DBC}"/>
              </a:ext>
            </a:extLst>
          </p:cNvPr>
          <p:cNvSpPr/>
          <p:nvPr/>
        </p:nvSpPr>
        <p:spPr>
          <a:xfrm>
            <a:off x="914400" y="2924909"/>
            <a:ext cx="7671776" cy="0"/>
          </a:xfrm>
          <a:prstGeom prst="line">
            <a:avLst/>
          </a:prstGeom>
          <a:ln w="19050" cap="flat">
            <a:solidFill>
              <a:srgbClr val="000000"/>
            </a:solidFill>
            <a:prstDash val="solid"/>
            <a:headEnd type="none" w="sm" len="sm"/>
            <a:tailEnd type="none" w="sm" len="sm"/>
          </a:ln>
        </p:spPr>
        <p:txBody>
          <a:bodyPr/>
          <a:lstStyle/>
          <a:p>
            <a:endParaRPr lang="en-JO" dirty="0"/>
          </a:p>
        </p:txBody>
      </p:sp>
      <p:sp>
        <p:nvSpPr>
          <p:cNvPr id="24" name="TextBox 23">
            <a:extLst>
              <a:ext uri="{FF2B5EF4-FFF2-40B4-BE49-F238E27FC236}">
                <a16:creationId xmlns:a16="http://schemas.microsoft.com/office/drawing/2014/main" id="{85E203C3-FCCA-DC81-28A3-C78E80C87BF0}"/>
              </a:ext>
            </a:extLst>
          </p:cNvPr>
          <p:cNvSpPr txBox="1"/>
          <p:nvPr/>
        </p:nvSpPr>
        <p:spPr>
          <a:xfrm>
            <a:off x="870418" y="3185559"/>
            <a:ext cx="9334500" cy="1384995"/>
          </a:xfrm>
          <a:prstGeom prst="rect">
            <a:avLst/>
          </a:prstGeom>
          <a:noFill/>
        </p:spPr>
        <p:txBody>
          <a:bodyPr wrap="square" rtlCol="0">
            <a:spAutoFit/>
          </a:bodyPr>
          <a:lstStyle/>
          <a:p>
            <a:r>
              <a:rPr lang="en-JO" sz="2800" dirty="0"/>
              <a:t>Music playlist views for fetching song names from the Playlist collection based on string of emotion passed to a shared (ViewModel class)</a:t>
            </a:r>
          </a:p>
        </p:txBody>
      </p:sp>
      <p:pic>
        <p:nvPicPr>
          <p:cNvPr id="26" name="Picture 25" descr="A screenshot of a computer&#10;&#10;Description automatically generated">
            <a:extLst>
              <a:ext uri="{FF2B5EF4-FFF2-40B4-BE49-F238E27FC236}">
                <a16:creationId xmlns:a16="http://schemas.microsoft.com/office/drawing/2014/main" id="{96533642-7FC3-DE26-18DD-F67FA6A65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5326656"/>
            <a:ext cx="8496300" cy="2775802"/>
          </a:xfrm>
          <a:prstGeom prst="rect">
            <a:avLst/>
          </a:prstGeom>
        </p:spPr>
      </p:pic>
      <p:pic>
        <p:nvPicPr>
          <p:cNvPr id="28" name="Picture 27" descr="A computer screen shot of a program code&#10;&#10;Description automatically generated">
            <a:extLst>
              <a:ext uri="{FF2B5EF4-FFF2-40B4-BE49-F238E27FC236}">
                <a16:creationId xmlns:a16="http://schemas.microsoft.com/office/drawing/2014/main" id="{ACABB458-9E3C-511C-504A-77B156DE8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8151" y="1908574"/>
            <a:ext cx="7543551" cy="6184811"/>
          </a:xfrm>
          <a:prstGeom prst="rect">
            <a:avLst/>
          </a:prstGeom>
        </p:spPr>
      </p:pic>
      <p:sp>
        <p:nvSpPr>
          <p:cNvPr id="7" name="AutoShape 12">
            <a:extLst>
              <a:ext uri="{FF2B5EF4-FFF2-40B4-BE49-F238E27FC236}">
                <a16:creationId xmlns:a16="http://schemas.microsoft.com/office/drawing/2014/main" id="{8EA7CB86-F50F-7FFE-6BFF-9C1D7F30B1CE}"/>
              </a:ext>
            </a:extLst>
          </p:cNvPr>
          <p:cNvSpPr/>
          <p:nvPr/>
        </p:nvSpPr>
        <p:spPr>
          <a:xfrm>
            <a:off x="1028700" y="9029700"/>
            <a:ext cx="16199158" cy="0"/>
          </a:xfrm>
          <a:prstGeom prst="line">
            <a:avLst/>
          </a:prstGeom>
          <a:ln w="19050" cap="flat">
            <a:solidFill>
              <a:srgbClr val="000000"/>
            </a:solidFill>
            <a:prstDash val="solid"/>
            <a:headEnd type="none" w="sm" len="sm"/>
            <a:tailEnd type="none" w="sm" len="sm"/>
          </a:ln>
        </p:spPr>
        <p:txBody>
          <a:bodyPr/>
          <a:lstStyle/>
          <a:p>
            <a:endParaRPr lang="en-JO"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9258874">
            <a:off x="6303824" y="-5569708"/>
            <a:ext cx="14458560" cy="16524069"/>
          </a:xfrm>
          <a:custGeom>
            <a:avLst/>
            <a:gdLst/>
            <a:ahLst/>
            <a:cxnLst/>
            <a:rect l="l" t="t" r="r" b="b"/>
            <a:pathLst>
              <a:path w="14458560" h="16524069">
                <a:moveTo>
                  <a:pt x="0" y="0"/>
                </a:moveTo>
                <a:lnTo>
                  <a:pt x="14458560" y="0"/>
                </a:lnTo>
                <a:lnTo>
                  <a:pt x="14458560" y="16524069"/>
                </a:lnTo>
                <a:lnTo>
                  <a:pt x="0" y="16524069"/>
                </a:lnTo>
                <a:lnTo>
                  <a:pt x="0" y="0"/>
                </a:lnTo>
                <a:close/>
              </a:path>
            </a:pathLst>
          </a:custGeom>
          <a:blipFill>
            <a:blip r:embed="rId2"/>
            <a:stretch>
              <a:fillRect/>
            </a:stretch>
          </a:blipFill>
        </p:spPr>
        <p:txBody>
          <a:bodyPr/>
          <a:lstStyle/>
          <a:p>
            <a:endParaRPr lang="en-JO"/>
          </a:p>
        </p:txBody>
      </p:sp>
      <p:sp>
        <p:nvSpPr>
          <p:cNvPr id="60" name="TextBox 60"/>
          <p:cNvSpPr txBox="1"/>
          <p:nvPr/>
        </p:nvSpPr>
        <p:spPr>
          <a:xfrm>
            <a:off x="953754" y="721453"/>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61" name="TextBox 61"/>
          <p:cNvSpPr txBox="1"/>
          <p:nvPr/>
        </p:nvSpPr>
        <p:spPr>
          <a:xfrm>
            <a:off x="12410947" y="721453"/>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62" name="TextBox 62"/>
          <p:cNvSpPr txBox="1"/>
          <p:nvPr/>
        </p:nvSpPr>
        <p:spPr>
          <a:xfrm>
            <a:off x="-1524000" y="932005"/>
            <a:ext cx="8115300" cy="1113766"/>
          </a:xfrm>
          <a:prstGeom prst="rect">
            <a:avLst/>
          </a:prstGeom>
        </p:spPr>
        <p:txBody>
          <a:bodyPr lIns="0" tIns="0" rIns="0" bIns="0" rtlCol="0" anchor="t">
            <a:spAutoFit/>
          </a:bodyPr>
          <a:lstStyle/>
          <a:p>
            <a:pPr algn="ctr">
              <a:lnSpc>
                <a:spcPts val="10342"/>
              </a:lnSpc>
            </a:pPr>
            <a:r>
              <a:rPr lang="en-US" sz="4000" b="1" u="sng" spc="-206" dirty="0">
                <a:solidFill>
                  <a:srgbClr val="000000"/>
                </a:solidFill>
                <a:latin typeface="TT Commons Pro Expanded"/>
                <a:ea typeface="TT Commons Pro Expanded"/>
                <a:cs typeface="TT Commons Pro Expanded"/>
                <a:sym typeface="TT Commons Pro Expanded"/>
              </a:rPr>
              <a:t>RMN Model</a:t>
            </a:r>
          </a:p>
        </p:txBody>
      </p:sp>
      <p:sp>
        <p:nvSpPr>
          <p:cNvPr id="64" name="TextBox 63">
            <a:extLst>
              <a:ext uri="{FF2B5EF4-FFF2-40B4-BE49-F238E27FC236}">
                <a16:creationId xmlns:a16="http://schemas.microsoft.com/office/drawing/2014/main" id="{29B3578C-71B1-19D1-31DB-5740F9A3071C}"/>
              </a:ext>
            </a:extLst>
          </p:cNvPr>
          <p:cNvSpPr txBox="1"/>
          <p:nvPr/>
        </p:nvSpPr>
        <p:spPr>
          <a:xfrm>
            <a:off x="1162049" y="2229218"/>
            <a:ext cx="15963900" cy="3724096"/>
          </a:xfrm>
          <a:prstGeom prst="rect">
            <a:avLst/>
          </a:prstGeom>
          <a:noFill/>
        </p:spPr>
        <p:txBody>
          <a:bodyPr wrap="square" rtlCol="0">
            <a:spAutoFit/>
          </a:bodyPr>
          <a:lstStyle/>
          <a:p>
            <a:pPr marL="457200" indent="-457200">
              <a:buFont typeface="Arial" panose="020B0604020202020204" pitchFamily="34" charset="0"/>
              <a:buChar char="•"/>
            </a:pPr>
            <a:r>
              <a:rPr lang="en-JO" sz="2400" dirty="0"/>
              <a:t>For facial recognition, a PyTorch Residual Masking Network(RMN) pretrained model was utilized.</a:t>
            </a:r>
          </a:p>
          <a:p>
            <a:pPr marL="457200" indent="-457200">
              <a:buFont typeface="Arial" panose="020B0604020202020204" pitchFamily="34" charset="0"/>
              <a:buChar char="•"/>
            </a:pPr>
            <a:r>
              <a:rPr lang="en-JO" sz="2400" dirty="0"/>
              <a:t>RMN leverages two powerful machine learning architectures:</a:t>
            </a:r>
          </a:p>
          <a:p>
            <a:pPr marL="971550" lvl="1" indent="-514350">
              <a:buFont typeface="+mj-lt"/>
              <a:buAutoNum type="arabicPeriod"/>
            </a:pPr>
            <a:r>
              <a:rPr lang="en-JO" sz="2400" dirty="0"/>
              <a:t>Deep Masking Network(residual blocks)</a:t>
            </a:r>
          </a:p>
          <a:p>
            <a:pPr marL="971550" lvl="1" indent="-514350">
              <a:buFont typeface="+mj-lt"/>
              <a:buAutoNum type="arabicPeriod"/>
            </a:pPr>
            <a:r>
              <a:rPr lang="en-US" sz="2400" dirty="0"/>
              <a:t>M</a:t>
            </a:r>
            <a:r>
              <a:rPr lang="en-JO" sz="2400" dirty="0"/>
              <a:t>asking blocks(utilizes a U-Net li</a:t>
            </a:r>
            <a:r>
              <a:rPr lang="en-US" sz="2400" dirty="0" err="1"/>
              <a:t>ke</a:t>
            </a:r>
            <a:r>
              <a:rPr lang="en-JO" sz="2400" dirty="0"/>
              <a:t> architectiure)</a:t>
            </a:r>
            <a:endParaRPr lang="en-JO" sz="2800" dirty="0"/>
          </a:p>
          <a:p>
            <a:endParaRPr lang="en-JO" sz="2800" dirty="0"/>
          </a:p>
          <a:p>
            <a:endParaRPr lang="en-JO" sz="2800" dirty="0"/>
          </a:p>
          <a:p>
            <a:endParaRPr lang="en-JO" sz="2800" dirty="0"/>
          </a:p>
          <a:p>
            <a:endParaRPr lang="en-JO" sz="2800" dirty="0"/>
          </a:p>
          <a:p>
            <a:endParaRPr lang="en-JO" sz="2800" dirty="0"/>
          </a:p>
        </p:txBody>
      </p:sp>
      <p:pic>
        <p:nvPicPr>
          <p:cNvPr id="75" name="Picture 74" descr="A diagram of a block diagram&#10;&#10;Description automatically generated">
            <a:extLst>
              <a:ext uri="{FF2B5EF4-FFF2-40B4-BE49-F238E27FC236}">
                <a16:creationId xmlns:a16="http://schemas.microsoft.com/office/drawing/2014/main" id="{3FD9204A-1524-90AC-0875-BF483E950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240" y="3872306"/>
            <a:ext cx="12821517" cy="5045428"/>
          </a:xfrm>
          <a:prstGeom prst="rect">
            <a:avLst/>
          </a:prstGeom>
        </p:spPr>
      </p:pic>
      <p:sp>
        <p:nvSpPr>
          <p:cNvPr id="4" name="AutoShape 12">
            <a:extLst>
              <a:ext uri="{FF2B5EF4-FFF2-40B4-BE49-F238E27FC236}">
                <a16:creationId xmlns:a16="http://schemas.microsoft.com/office/drawing/2014/main" id="{857DF82E-0550-B11A-EA9B-54BEAF9F46EA}"/>
              </a:ext>
            </a:extLst>
          </p:cNvPr>
          <p:cNvSpPr/>
          <p:nvPr/>
        </p:nvSpPr>
        <p:spPr>
          <a:xfrm>
            <a:off x="1028700" y="9029700"/>
            <a:ext cx="16199158" cy="0"/>
          </a:xfrm>
          <a:prstGeom prst="line">
            <a:avLst/>
          </a:prstGeom>
          <a:ln w="19050" cap="flat">
            <a:solidFill>
              <a:srgbClr val="000000"/>
            </a:solidFill>
            <a:prstDash val="solid"/>
            <a:headEnd type="none" w="sm" len="sm"/>
            <a:tailEnd type="none" w="sm" len="sm"/>
          </a:ln>
        </p:spPr>
        <p:txBody>
          <a:bodyPr/>
          <a:lstStyle/>
          <a:p>
            <a:endParaRPr lang="en-JO" dirty="0"/>
          </a:p>
        </p:txBody>
      </p:sp>
      <p:sp>
        <p:nvSpPr>
          <p:cNvPr id="7" name="TextBox 6">
            <a:extLst>
              <a:ext uri="{FF2B5EF4-FFF2-40B4-BE49-F238E27FC236}">
                <a16:creationId xmlns:a16="http://schemas.microsoft.com/office/drawing/2014/main" id="{DFB6FB2C-94BC-FE53-EB74-D6300D6BF5BB}"/>
              </a:ext>
            </a:extLst>
          </p:cNvPr>
          <p:cNvSpPr txBox="1"/>
          <p:nvPr/>
        </p:nvSpPr>
        <p:spPr>
          <a:xfrm>
            <a:off x="953754" y="9141667"/>
            <a:ext cx="12579350" cy="435889"/>
          </a:xfrm>
          <a:prstGeom prst="rect">
            <a:avLst/>
          </a:prstGeom>
          <a:noFill/>
        </p:spPr>
        <p:txBody>
          <a:bodyPr wrap="square">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RAWAND SALAMEH</a:t>
            </a:r>
          </a:p>
        </p:txBody>
      </p:sp>
      <p:sp>
        <p:nvSpPr>
          <p:cNvPr id="9" name="TextBox 8">
            <a:extLst>
              <a:ext uri="{FF2B5EF4-FFF2-40B4-BE49-F238E27FC236}">
                <a16:creationId xmlns:a16="http://schemas.microsoft.com/office/drawing/2014/main" id="{7E6D5EFE-E1E2-3A20-8A26-4FF3C660C152}"/>
              </a:ext>
            </a:extLst>
          </p:cNvPr>
          <p:cNvSpPr txBox="1"/>
          <p:nvPr/>
        </p:nvSpPr>
        <p:spPr>
          <a:xfrm>
            <a:off x="4648508" y="9141666"/>
            <a:ext cx="12579350" cy="435889"/>
          </a:xfrm>
          <a:prstGeom prst="rect">
            <a:avLst/>
          </a:prstGeom>
          <a:noFill/>
        </p:spPr>
        <p:txBody>
          <a:bodyPr wrap="square">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08 - 20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1819234">
            <a:off x="-2874866" y="-4287440"/>
            <a:ext cx="11909285" cy="13610612"/>
          </a:xfrm>
          <a:custGeom>
            <a:avLst/>
            <a:gdLst/>
            <a:ahLst/>
            <a:cxnLst/>
            <a:rect l="l" t="t" r="r" b="b"/>
            <a:pathLst>
              <a:path w="11909285" h="13610612">
                <a:moveTo>
                  <a:pt x="0" y="0"/>
                </a:moveTo>
                <a:lnTo>
                  <a:pt x="11909285" y="0"/>
                </a:lnTo>
                <a:lnTo>
                  <a:pt x="11909285" y="13610612"/>
                </a:lnTo>
                <a:lnTo>
                  <a:pt x="0" y="13610612"/>
                </a:lnTo>
                <a:lnTo>
                  <a:pt x="0" y="0"/>
                </a:lnTo>
                <a:close/>
              </a:path>
            </a:pathLst>
          </a:custGeom>
          <a:blipFill>
            <a:blip r:embed="rId3"/>
            <a:stretch>
              <a:fillRect/>
            </a:stretch>
          </a:blipFill>
        </p:spPr>
        <p:txBody>
          <a:bodyPr/>
          <a:lstStyle/>
          <a:p>
            <a:endParaRPr lang="en-JO"/>
          </a:p>
        </p:txBody>
      </p:sp>
      <p:sp>
        <p:nvSpPr>
          <p:cNvPr id="4" name="Freeform 4"/>
          <p:cNvSpPr/>
          <p:nvPr/>
        </p:nvSpPr>
        <p:spPr>
          <a:xfrm rot="2016472">
            <a:off x="13650289" y="5351725"/>
            <a:ext cx="6436082" cy="7813150"/>
          </a:xfrm>
          <a:custGeom>
            <a:avLst/>
            <a:gdLst/>
            <a:ahLst/>
            <a:cxnLst/>
            <a:rect l="l" t="t" r="r" b="b"/>
            <a:pathLst>
              <a:path w="6436082" h="7813150">
                <a:moveTo>
                  <a:pt x="0" y="0"/>
                </a:moveTo>
                <a:lnTo>
                  <a:pt x="6436082" y="0"/>
                </a:lnTo>
                <a:lnTo>
                  <a:pt x="6436082" y="7813150"/>
                </a:lnTo>
                <a:lnTo>
                  <a:pt x="0" y="7813150"/>
                </a:lnTo>
                <a:lnTo>
                  <a:pt x="0" y="0"/>
                </a:lnTo>
                <a:close/>
              </a:path>
            </a:pathLst>
          </a:custGeom>
          <a:blipFill>
            <a:blip r:embed="rId4"/>
            <a:stretch>
              <a:fillRect/>
            </a:stretch>
          </a:blipFill>
        </p:spPr>
        <p:txBody>
          <a:bodyPr/>
          <a:lstStyle/>
          <a:p>
            <a:endParaRPr lang="en-JO"/>
          </a:p>
        </p:txBody>
      </p:sp>
      <p:sp>
        <p:nvSpPr>
          <p:cNvPr id="5" name="TextBox 5"/>
          <p:cNvSpPr txBox="1"/>
          <p:nvPr/>
        </p:nvSpPr>
        <p:spPr>
          <a:xfrm>
            <a:off x="11285081" y="9032210"/>
            <a:ext cx="5974219" cy="343556"/>
          </a:xfrm>
          <a:prstGeom prst="rect">
            <a:avLst/>
          </a:prstGeom>
        </p:spPr>
        <p:txBody>
          <a:bodyPr lIns="0" tIns="0" rIns="0" bIns="0" rtlCol="0" anchor="t">
            <a:spAutoFit/>
          </a:bodyPr>
          <a:lstStyle/>
          <a:p>
            <a:pPr algn="r">
              <a:lnSpc>
                <a:spcPts val="2940"/>
              </a:lnSpc>
            </a:pPr>
            <a:r>
              <a:rPr lang="en-US" sz="2100" dirty="0">
                <a:solidFill>
                  <a:srgbClr val="000000"/>
                </a:solidFill>
                <a:latin typeface="TT Commons Pro Expanded"/>
                <a:ea typeface="TT Commons Pro Expanded"/>
                <a:cs typeface="TT Commons Pro Expanded"/>
                <a:sym typeface="TT Commons Pro Expanded"/>
              </a:rPr>
              <a:t>PAGE 09 - 20</a:t>
            </a:r>
          </a:p>
        </p:txBody>
      </p:sp>
      <p:sp>
        <p:nvSpPr>
          <p:cNvPr id="6" name="TextBox 6"/>
          <p:cNvSpPr txBox="1"/>
          <p:nvPr/>
        </p:nvSpPr>
        <p:spPr>
          <a:xfrm>
            <a:off x="1028700" y="1057275"/>
            <a:ext cx="4816911" cy="269304"/>
          </a:xfrm>
          <a:prstGeom prst="rect">
            <a:avLst/>
          </a:prstGeom>
        </p:spPr>
        <p:txBody>
          <a:bodyPr lIns="0" tIns="0" rIns="0" bIns="0" rtlCol="0" anchor="t">
            <a:spAutoFit/>
          </a:bodyPr>
          <a:lstStyle/>
          <a:p>
            <a:pPr algn="l">
              <a:lnSpc>
                <a:spcPts val="2100"/>
              </a:lnSpc>
            </a:pPr>
            <a:r>
              <a:rPr lang="en-US" sz="2100" dirty="0">
                <a:solidFill>
                  <a:srgbClr val="000000"/>
                </a:solidFill>
                <a:latin typeface="TT Commons Pro Expanded"/>
                <a:ea typeface="TT Commons Pro Expanded"/>
                <a:cs typeface="TT Commons Pro Expanded"/>
                <a:sym typeface="TT Commons Pro Expanded"/>
              </a:rPr>
              <a:t>GERMAN JORDANIAN UNIVERSITY </a:t>
            </a:r>
          </a:p>
        </p:txBody>
      </p:sp>
      <p:sp>
        <p:nvSpPr>
          <p:cNvPr id="12" name="TextBox 12"/>
          <p:cNvSpPr txBox="1"/>
          <p:nvPr/>
        </p:nvSpPr>
        <p:spPr>
          <a:xfrm>
            <a:off x="12442389" y="1057275"/>
            <a:ext cx="4816911" cy="269304"/>
          </a:xfrm>
          <a:prstGeom prst="rect">
            <a:avLst/>
          </a:prstGeom>
        </p:spPr>
        <p:txBody>
          <a:bodyPr lIns="0" tIns="0" rIns="0" bIns="0" rtlCol="0" anchor="t">
            <a:spAutoFit/>
          </a:bodyPr>
          <a:lstStyle/>
          <a:p>
            <a:pPr algn="r">
              <a:lnSpc>
                <a:spcPts val="2100"/>
              </a:lnSpc>
            </a:pPr>
            <a:r>
              <a:rPr lang="en-US" sz="2100" dirty="0">
                <a:solidFill>
                  <a:srgbClr val="000000"/>
                </a:solidFill>
                <a:latin typeface="TT Commons Pro Expanded"/>
                <a:ea typeface="TT Commons Pro Expanded"/>
                <a:cs typeface="TT Commons Pro Expanded"/>
                <a:sym typeface="TT Commons Pro Expanded"/>
              </a:rPr>
              <a:t>THESIS DEFENSE</a:t>
            </a:r>
          </a:p>
        </p:txBody>
      </p:sp>
      <p:sp>
        <p:nvSpPr>
          <p:cNvPr id="13" name="TextBox 12">
            <a:extLst>
              <a:ext uri="{FF2B5EF4-FFF2-40B4-BE49-F238E27FC236}">
                <a16:creationId xmlns:a16="http://schemas.microsoft.com/office/drawing/2014/main" id="{296914D3-92D5-BDFC-0223-4550EC80F006}"/>
              </a:ext>
            </a:extLst>
          </p:cNvPr>
          <p:cNvSpPr txBox="1"/>
          <p:nvPr/>
        </p:nvSpPr>
        <p:spPr>
          <a:xfrm>
            <a:off x="7779511" y="1482364"/>
            <a:ext cx="2728977" cy="707886"/>
          </a:xfrm>
          <a:prstGeom prst="rect">
            <a:avLst/>
          </a:prstGeom>
          <a:noFill/>
        </p:spPr>
        <p:txBody>
          <a:bodyPr wrap="square" rtlCol="0">
            <a:spAutoFit/>
          </a:bodyPr>
          <a:lstStyle/>
          <a:p>
            <a:pPr algn="ctr"/>
            <a:r>
              <a:rPr lang="en-JO" sz="4000" b="1" u="sng" dirty="0">
                <a:latin typeface="TT Commons Pro Expanded" panose="020B0604020202020204" charset="0"/>
              </a:rPr>
              <a:t>DATASET</a:t>
            </a:r>
            <a:endParaRPr lang="en-JO" sz="3600" b="1" u="sng" dirty="0">
              <a:latin typeface="TT Commons Pro Expanded" panose="020B0604020202020204" charset="0"/>
            </a:endParaRPr>
          </a:p>
        </p:txBody>
      </p:sp>
      <p:sp>
        <p:nvSpPr>
          <p:cNvPr id="14" name="TextBox 13">
            <a:extLst>
              <a:ext uri="{FF2B5EF4-FFF2-40B4-BE49-F238E27FC236}">
                <a16:creationId xmlns:a16="http://schemas.microsoft.com/office/drawing/2014/main" id="{9AD1E7A4-5C6A-99EB-3EF7-99F70D792CB5}"/>
              </a:ext>
            </a:extLst>
          </p:cNvPr>
          <p:cNvSpPr txBox="1"/>
          <p:nvPr/>
        </p:nvSpPr>
        <p:spPr>
          <a:xfrm>
            <a:off x="1028700" y="2748854"/>
            <a:ext cx="7620000" cy="5109091"/>
          </a:xfrm>
          <a:prstGeom prst="rect">
            <a:avLst/>
          </a:prstGeom>
          <a:noFill/>
        </p:spPr>
        <p:txBody>
          <a:bodyPr wrap="square" rtlCol="0">
            <a:spAutoFit/>
          </a:bodyPr>
          <a:lstStyle/>
          <a:p>
            <a:pPr marL="457200" indent="-457200">
              <a:buFont typeface="Arial" panose="020B0604020202020204" pitchFamily="34" charset="0"/>
              <a:buChar char="•"/>
            </a:pPr>
            <a:r>
              <a:rPr lang="en-JO" sz="2800" dirty="0">
                <a:latin typeface="+mj-lt"/>
              </a:rPr>
              <a:t>T</a:t>
            </a:r>
            <a:r>
              <a:rPr lang="en-US" sz="2800" dirty="0">
                <a:latin typeface="+mj-lt"/>
              </a:rPr>
              <a:t>h</a:t>
            </a:r>
            <a:r>
              <a:rPr lang="en-JO" sz="2800" dirty="0">
                <a:latin typeface="+mj-lt"/>
              </a:rPr>
              <a:t>e Dataset that was used for RMN facial recognition model was the public image dataset FER2013, </a:t>
            </a:r>
            <a:r>
              <a:rPr lang="en-US" sz="2800" dirty="0">
                <a:effectLst/>
                <a:latin typeface="+mj-lt"/>
              </a:rPr>
              <a:t>which contains a total of 35887 gray-scaled images of size 48 x 48 pixels.</a:t>
            </a:r>
          </a:p>
          <a:p>
            <a:endParaRPr lang="en-US" sz="2800" dirty="0">
              <a:effectLst/>
              <a:latin typeface="+mj-lt"/>
            </a:endParaRPr>
          </a:p>
          <a:p>
            <a:pPr marL="457200" indent="-457200">
              <a:buFont typeface="Arial" panose="020B0604020202020204" pitchFamily="34" charset="0"/>
              <a:buChar char="•"/>
            </a:pPr>
            <a:r>
              <a:rPr lang="en-US" sz="2800" dirty="0">
                <a:effectLst/>
                <a:latin typeface="+mj-lt"/>
              </a:rPr>
              <a:t> for this model, 28709 images were used for training, 3859 for validation, and 3589 for testing.</a:t>
            </a:r>
          </a:p>
          <a:p>
            <a:endParaRPr lang="en-US" sz="2800" dirty="0">
              <a:latin typeface="+mj-lt"/>
            </a:endParaRPr>
          </a:p>
          <a:p>
            <a:pPr marL="457200" indent="-457200">
              <a:buFont typeface="Arial" panose="020B0604020202020204" pitchFamily="34" charset="0"/>
              <a:buChar char="•"/>
            </a:pPr>
            <a:r>
              <a:rPr lang="en-US" sz="2800" dirty="0">
                <a:effectLst/>
                <a:latin typeface="+mj-lt"/>
              </a:rPr>
              <a:t> The different labels of images: happy, sad, surprise, disgust, neutral, anger, fear.</a:t>
            </a:r>
            <a:endParaRPr lang="en-US" sz="2800" dirty="0">
              <a:latin typeface="+mj-lt"/>
            </a:endParaRPr>
          </a:p>
          <a:p>
            <a:endParaRPr lang="en-JO" dirty="0"/>
          </a:p>
        </p:txBody>
      </p:sp>
      <p:pic>
        <p:nvPicPr>
          <p:cNvPr id="16" name="Picture 15" descr="A collage of people's faces&#10;&#10;Description automatically generated">
            <a:extLst>
              <a:ext uri="{FF2B5EF4-FFF2-40B4-BE49-F238E27FC236}">
                <a16:creationId xmlns:a16="http://schemas.microsoft.com/office/drawing/2014/main" id="{2B1AC720-D02A-A4DA-1BF5-D1EED27F0B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7858" y="3353694"/>
            <a:ext cx="7620000" cy="3196717"/>
          </a:xfrm>
          <a:prstGeom prst="rect">
            <a:avLst/>
          </a:prstGeom>
        </p:spPr>
      </p:pic>
      <p:sp>
        <p:nvSpPr>
          <p:cNvPr id="3" name="AutoShape 12">
            <a:extLst>
              <a:ext uri="{FF2B5EF4-FFF2-40B4-BE49-F238E27FC236}">
                <a16:creationId xmlns:a16="http://schemas.microsoft.com/office/drawing/2014/main" id="{A4D70484-A361-0E8C-F2E2-5E4F9C9737F5}"/>
              </a:ext>
            </a:extLst>
          </p:cNvPr>
          <p:cNvSpPr/>
          <p:nvPr/>
        </p:nvSpPr>
        <p:spPr>
          <a:xfrm>
            <a:off x="1028700" y="8877300"/>
            <a:ext cx="16199158" cy="0"/>
          </a:xfrm>
          <a:prstGeom prst="line">
            <a:avLst/>
          </a:prstGeom>
          <a:ln w="19050" cap="flat">
            <a:solidFill>
              <a:srgbClr val="000000"/>
            </a:solidFill>
            <a:prstDash val="solid"/>
            <a:headEnd type="none" w="sm" len="sm"/>
            <a:tailEnd type="none" w="sm" len="sm"/>
          </a:ln>
        </p:spPr>
        <p:txBody>
          <a:bodyPr/>
          <a:lstStyle/>
          <a:p>
            <a:endParaRPr lang="en-JO" dirty="0"/>
          </a:p>
        </p:txBody>
      </p:sp>
      <p:sp>
        <p:nvSpPr>
          <p:cNvPr id="8" name="TextBox 7">
            <a:extLst>
              <a:ext uri="{FF2B5EF4-FFF2-40B4-BE49-F238E27FC236}">
                <a16:creationId xmlns:a16="http://schemas.microsoft.com/office/drawing/2014/main" id="{1391BAA0-2CB8-B7E4-48C4-1DB6DB5B63FF}"/>
              </a:ext>
            </a:extLst>
          </p:cNvPr>
          <p:cNvSpPr txBox="1"/>
          <p:nvPr/>
        </p:nvSpPr>
        <p:spPr>
          <a:xfrm>
            <a:off x="1028700" y="8990660"/>
            <a:ext cx="13608050" cy="435889"/>
          </a:xfrm>
          <a:prstGeom prst="rect">
            <a:avLst/>
          </a:prstGeom>
          <a:noFill/>
        </p:spPr>
        <p:txBody>
          <a:bodyPr wrap="square">
            <a:spAutoFit/>
          </a:bodyPr>
          <a:lstStyle/>
          <a:p>
            <a:pPr algn="l">
              <a:lnSpc>
                <a:spcPts val="2940"/>
              </a:lnSpc>
            </a:pPr>
            <a:r>
              <a:rPr lang="en-US" sz="2100" dirty="0">
                <a:solidFill>
                  <a:srgbClr val="000000"/>
                </a:solidFill>
                <a:latin typeface="TT Commons Pro Expanded"/>
                <a:ea typeface="TT Commons Pro Expanded"/>
                <a:cs typeface="TT Commons Pro Expanded"/>
                <a:sym typeface="TT Commons Pro Expanded"/>
              </a:rPr>
              <a:t>PRESENTATION RAWAND SALAMEH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1460</TotalTime>
  <Words>1349</Words>
  <Application>Microsoft Macintosh PowerPoint</Application>
  <PresentationFormat>Custom</PresentationFormat>
  <Paragraphs>201</Paragraphs>
  <Slides>21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TT Commons Pro Expanded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Youtube API for opening music video</vt:lpstr>
      <vt:lpstr>Results</vt:lpstr>
      <vt:lpstr>Key findings </vt:lpstr>
      <vt:lpstr>Conclusion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Gradient Minimalist Thesis Defense Presentation</dc:title>
  <cp:lastModifiedBy>Salameh, Rawand | Student</cp:lastModifiedBy>
  <cp:revision>22</cp:revision>
  <dcterms:created xsi:type="dcterms:W3CDTF">2006-08-16T00:00:00Z</dcterms:created>
  <dcterms:modified xsi:type="dcterms:W3CDTF">2025-01-15T12:03:40Z</dcterms:modified>
  <dc:identifier>DAGb6SCzWUA</dc:identifier>
</cp:coreProperties>
</file>